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66" r:id="rId5"/>
    <p:sldId id="272" r:id="rId6"/>
    <p:sldId id="259" r:id="rId7"/>
    <p:sldId id="260" r:id="rId8"/>
    <p:sldId id="267" r:id="rId9"/>
    <p:sldId id="268" r:id="rId10"/>
    <p:sldId id="270" r:id="rId11"/>
    <p:sldId id="263" r:id="rId12"/>
    <p:sldId id="273" r:id="rId13"/>
    <p:sldId id="269" r:id="rId14"/>
    <p:sldId id="274" r:id="rId15"/>
    <p:sldId id="271" r:id="rId16"/>
    <p:sldId id="261" r:id="rId17"/>
    <p:sldId id="262" r:id="rId18"/>
    <p:sldId id="275" r:id="rId19"/>
    <p:sldId id="264" r:id="rId20"/>
    <p:sldId id="265" r:id="rId2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CD3491E-ABBD-4720-AD78-812B8CFB217D}" v="15" dt="2022-12-06T22:52:27.436"/>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44" autoAdjust="0"/>
    <p:restoredTop sz="94660"/>
  </p:normalViewPr>
  <p:slideViewPr>
    <p:cSldViewPr snapToGrid="0">
      <p:cViewPr varScale="1">
        <p:scale>
          <a:sx n="112" d="100"/>
          <a:sy n="112" d="100"/>
        </p:scale>
        <p:origin x="546" y="96"/>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microsoft.com/office/2016/11/relationships/changesInfo" Target="changesInfos/changesInfo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 Id="rId27"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arli Hansen" userId="bcafb5cc-c472-48e4-901a-b2958ad60e60" providerId="ADAL" clId="{ACD3491E-ABBD-4720-AD78-812B8CFB217D}"/>
    <pc:docChg chg="undo custSel modSld">
      <pc:chgData name="Carli Hansen" userId="bcafb5cc-c472-48e4-901a-b2958ad60e60" providerId="ADAL" clId="{ACD3491E-ABBD-4720-AD78-812B8CFB217D}" dt="2022-12-06T22:57:51.527" v="292" actId="20577"/>
      <pc:docMkLst>
        <pc:docMk/>
      </pc:docMkLst>
      <pc:sldChg chg="modSp mod">
        <pc:chgData name="Carli Hansen" userId="bcafb5cc-c472-48e4-901a-b2958ad60e60" providerId="ADAL" clId="{ACD3491E-ABBD-4720-AD78-812B8CFB217D}" dt="2022-12-06T22:38:21.651" v="10" actId="1076"/>
        <pc:sldMkLst>
          <pc:docMk/>
          <pc:sldMk cId="3970202132" sldId="256"/>
        </pc:sldMkLst>
        <pc:spChg chg="mod">
          <ac:chgData name="Carli Hansen" userId="bcafb5cc-c472-48e4-901a-b2958ad60e60" providerId="ADAL" clId="{ACD3491E-ABBD-4720-AD78-812B8CFB217D}" dt="2022-12-06T22:38:05.403" v="8" actId="14100"/>
          <ac:spMkLst>
            <pc:docMk/>
            <pc:sldMk cId="3970202132" sldId="256"/>
            <ac:spMk id="2" creationId="{00000000-0000-0000-0000-000000000000}"/>
          </ac:spMkLst>
        </pc:spChg>
        <pc:spChg chg="mod">
          <ac:chgData name="Carli Hansen" userId="bcafb5cc-c472-48e4-901a-b2958ad60e60" providerId="ADAL" clId="{ACD3491E-ABBD-4720-AD78-812B8CFB217D}" dt="2022-12-06T22:38:21.651" v="10" actId="1076"/>
          <ac:spMkLst>
            <pc:docMk/>
            <pc:sldMk cId="3970202132" sldId="256"/>
            <ac:spMk id="3" creationId="{00000000-0000-0000-0000-000000000000}"/>
          </ac:spMkLst>
        </pc:spChg>
      </pc:sldChg>
      <pc:sldChg chg="modSp mod">
        <pc:chgData name="Carli Hansen" userId="bcafb5cc-c472-48e4-901a-b2958ad60e60" providerId="ADAL" clId="{ACD3491E-ABBD-4720-AD78-812B8CFB217D}" dt="2022-12-06T22:41:38.320" v="49" actId="20577"/>
        <pc:sldMkLst>
          <pc:docMk/>
          <pc:sldMk cId="3407659330" sldId="257"/>
        </pc:sldMkLst>
        <pc:spChg chg="mod">
          <ac:chgData name="Carli Hansen" userId="bcafb5cc-c472-48e4-901a-b2958ad60e60" providerId="ADAL" clId="{ACD3491E-ABBD-4720-AD78-812B8CFB217D}" dt="2022-12-06T22:38:40.447" v="12" actId="122"/>
          <ac:spMkLst>
            <pc:docMk/>
            <pc:sldMk cId="3407659330" sldId="257"/>
            <ac:spMk id="2" creationId="{00000000-0000-0000-0000-000000000000}"/>
          </ac:spMkLst>
        </pc:spChg>
        <pc:spChg chg="mod">
          <ac:chgData name="Carli Hansen" userId="bcafb5cc-c472-48e4-901a-b2958ad60e60" providerId="ADAL" clId="{ACD3491E-ABBD-4720-AD78-812B8CFB217D}" dt="2022-12-06T22:41:38.320" v="49" actId="20577"/>
          <ac:spMkLst>
            <pc:docMk/>
            <pc:sldMk cId="3407659330" sldId="257"/>
            <ac:spMk id="3" creationId="{00000000-0000-0000-0000-000000000000}"/>
          </ac:spMkLst>
        </pc:spChg>
      </pc:sldChg>
      <pc:sldChg chg="modSp mod">
        <pc:chgData name="Carli Hansen" userId="bcafb5cc-c472-48e4-901a-b2958ad60e60" providerId="ADAL" clId="{ACD3491E-ABBD-4720-AD78-812B8CFB217D}" dt="2022-12-06T22:42:12.361" v="54" actId="20577"/>
        <pc:sldMkLst>
          <pc:docMk/>
          <pc:sldMk cId="2243179625" sldId="258"/>
        </pc:sldMkLst>
        <pc:spChg chg="mod">
          <ac:chgData name="Carli Hansen" userId="bcafb5cc-c472-48e4-901a-b2958ad60e60" providerId="ADAL" clId="{ACD3491E-ABBD-4720-AD78-812B8CFB217D}" dt="2022-12-06T22:39:08.085" v="14" actId="122"/>
          <ac:spMkLst>
            <pc:docMk/>
            <pc:sldMk cId="2243179625" sldId="258"/>
            <ac:spMk id="2" creationId="{00000000-0000-0000-0000-000000000000}"/>
          </ac:spMkLst>
        </pc:spChg>
        <pc:spChg chg="mod">
          <ac:chgData name="Carli Hansen" userId="bcafb5cc-c472-48e4-901a-b2958ad60e60" providerId="ADAL" clId="{ACD3491E-ABBD-4720-AD78-812B8CFB217D}" dt="2022-12-06T22:42:12.361" v="54" actId="20577"/>
          <ac:spMkLst>
            <pc:docMk/>
            <pc:sldMk cId="2243179625" sldId="258"/>
            <ac:spMk id="3" creationId="{00000000-0000-0000-0000-000000000000}"/>
          </ac:spMkLst>
        </pc:spChg>
      </pc:sldChg>
      <pc:sldChg chg="modSp mod">
        <pc:chgData name="Carli Hansen" userId="bcafb5cc-c472-48e4-901a-b2958ad60e60" providerId="ADAL" clId="{ACD3491E-ABBD-4720-AD78-812B8CFB217D}" dt="2022-12-06T22:43:44.274" v="69" actId="20577"/>
        <pc:sldMkLst>
          <pc:docMk/>
          <pc:sldMk cId="663056956" sldId="259"/>
        </pc:sldMkLst>
        <pc:spChg chg="mod">
          <ac:chgData name="Carli Hansen" userId="bcafb5cc-c472-48e4-901a-b2958ad60e60" providerId="ADAL" clId="{ACD3491E-ABBD-4720-AD78-812B8CFB217D}" dt="2022-12-06T22:39:28.980" v="20" actId="122"/>
          <ac:spMkLst>
            <pc:docMk/>
            <pc:sldMk cId="663056956" sldId="259"/>
            <ac:spMk id="2" creationId="{00000000-0000-0000-0000-000000000000}"/>
          </ac:spMkLst>
        </pc:spChg>
        <pc:spChg chg="mod">
          <ac:chgData name="Carli Hansen" userId="bcafb5cc-c472-48e4-901a-b2958ad60e60" providerId="ADAL" clId="{ACD3491E-ABBD-4720-AD78-812B8CFB217D}" dt="2022-12-06T22:43:44.274" v="69" actId="20577"/>
          <ac:spMkLst>
            <pc:docMk/>
            <pc:sldMk cId="663056956" sldId="259"/>
            <ac:spMk id="3" creationId="{00000000-0000-0000-0000-000000000000}"/>
          </ac:spMkLst>
        </pc:spChg>
      </pc:sldChg>
      <pc:sldChg chg="modSp mod">
        <pc:chgData name="Carli Hansen" userId="bcafb5cc-c472-48e4-901a-b2958ad60e60" providerId="ADAL" clId="{ACD3491E-ABBD-4720-AD78-812B8CFB217D}" dt="2022-12-06T22:44:43.895" v="107" actId="20577"/>
        <pc:sldMkLst>
          <pc:docMk/>
          <pc:sldMk cId="1574762337" sldId="260"/>
        </pc:sldMkLst>
        <pc:spChg chg="mod">
          <ac:chgData name="Carli Hansen" userId="bcafb5cc-c472-48e4-901a-b2958ad60e60" providerId="ADAL" clId="{ACD3491E-ABBD-4720-AD78-812B8CFB217D}" dt="2022-12-06T22:43:48.704" v="70" actId="20577"/>
          <ac:spMkLst>
            <pc:docMk/>
            <pc:sldMk cId="1574762337" sldId="260"/>
            <ac:spMk id="2" creationId="{00000000-0000-0000-0000-000000000000}"/>
          </ac:spMkLst>
        </pc:spChg>
        <pc:spChg chg="mod">
          <ac:chgData name="Carli Hansen" userId="bcafb5cc-c472-48e4-901a-b2958ad60e60" providerId="ADAL" clId="{ACD3491E-ABBD-4720-AD78-812B8CFB217D}" dt="2022-12-06T22:44:43.895" v="107" actId="20577"/>
          <ac:spMkLst>
            <pc:docMk/>
            <pc:sldMk cId="1574762337" sldId="260"/>
            <ac:spMk id="3" creationId="{00000000-0000-0000-0000-000000000000}"/>
          </ac:spMkLst>
        </pc:spChg>
      </pc:sldChg>
      <pc:sldChg chg="modSp mod">
        <pc:chgData name="Carli Hansen" userId="bcafb5cc-c472-48e4-901a-b2958ad60e60" providerId="ADAL" clId="{ACD3491E-ABBD-4720-AD78-812B8CFB217D}" dt="2022-12-06T22:51:52.662" v="212" actId="20577"/>
        <pc:sldMkLst>
          <pc:docMk/>
          <pc:sldMk cId="1871639391" sldId="261"/>
        </pc:sldMkLst>
        <pc:spChg chg="mod">
          <ac:chgData name="Carli Hansen" userId="bcafb5cc-c472-48e4-901a-b2958ad60e60" providerId="ADAL" clId="{ACD3491E-ABBD-4720-AD78-812B8CFB217D}" dt="2022-12-06T22:40:25.512" v="40" actId="122"/>
          <ac:spMkLst>
            <pc:docMk/>
            <pc:sldMk cId="1871639391" sldId="261"/>
            <ac:spMk id="2" creationId="{00000000-0000-0000-0000-000000000000}"/>
          </ac:spMkLst>
        </pc:spChg>
        <pc:spChg chg="mod">
          <ac:chgData name="Carli Hansen" userId="bcafb5cc-c472-48e4-901a-b2958ad60e60" providerId="ADAL" clId="{ACD3491E-ABBD-4720-AD78-812B8CFB217D}" dt="2022-12-06T22:51:52.662" v="212" actId="20577"/>
          <ac:spMkLst>
            <pc:docMk/>
            <pc:sldMk cId="1871639391" sldId="261"/>
            <ac:spMk id="3" creationId="{00000000-0000-0000-0000-000000000000}"/>
          </ac:spMkLst>
        </pc:spChg>
      </pc:sldChg>
      <pc:sldChg chg="modSp mod">
        <pc:chgData name="Carli Hansen" userId="bcafb5cc-c472-48e4-901a-b2958ad60e60" providerId="ADAL" clId="{ACD3491E-ABBD-4720-AD78-812B8CFB217D}" dt="2022-12-06T22:53:24.082" v="239" actId="20577"/>
        <pc:sldMkLst>
          <pc:docMk/>
          <pc:sldMk cId="322756395" sldId="262"/>
        </pc:sldMkLst>
        <pc:spChg chg="mod">
          <ac:chgData name="Carli Hansen" userId="bcafb5cc-c472-48e4-901a-b2958ad60e60" providerId="ADAL" clId="{ACD3491E-ABBD-4720-AD78-812B8CFB217D}" dt="2022-12-06T22:52:06.994" v="215" actId="20577"/>
          <ac:spMkLst>
            <pc:docMk/>
            <pc:sldMk cId="322756395" sldId="262"/>
            <ac:spMk id="2" creationId="{00000000-0000-0000-0000-000000000000}"/>
          </ac:spMkLst>
        </pc:spChg>
        <pc:spChg chg="mod">
          <ac:chgData name="Carli Hansen" userId="bcafb5cc-c472-48e4-901a-b2958ad60e60" providerId="ADAL" clId="{ACD3491E-ABBD-4720-AD78-812B8CFB217D}" dt="2022-12-06T22:53:24.082" v="239" actId="20577"/>
          <ac:spMkLst>
            <pc:docMk/>
            <pc:sldMk cId="322756395" sldId="262"/>
            <ac:spMk id="3" creationId="{00000000-0000-0000-0000-000000000000}"/>
          </ac:spMkLst>
        </pc:spChg>
      </pc:sldChg>
      <pc:sldChg chg="modSp mod">
        <pc:chgData name="Carli Hansen" userId="bcafb5cc-c472-48e4-901a-b2958ad60e60" providerId="ADAL" clId="{ACD3491E-ABBD-4720-AD78-812B8CFB217D}" dt="2022-12-06T22:47:11.208" v="160" actId="20577"/>
        <pc:sldMkLst>
          <pc:docMk/>
          <pc:sldMk cId="2350341808" sldId="263"/>
        </pc:sldMkLst>
        <pc:spChg chg="mod">
          <ac:chgData name="Carli Hansen" userId="bcafb5cc-c472-48e4-901a-b2958ad60e60" providerId="ADAL" clId="{ACD3491E-ABBD-4720-AD78-812B8CFB217D}" dt="2022-12-06T22:40:01.692" v="30" actId="122"/>
          <ac:spMkLst>
            <pc:docMk/>
            <pc:sldMk cId="2350341808" sldId="263"/>
            <ac:spMk id="2" creationId="{00000000-0000-0000-0000-000000000000}"/>
          </ac:spMkLst>
        </pc:spChg>
        <pc:spChg chg="mod">
          <ac:chgData name="Carli Hansen" userId="bcafb5cc-c472-48e4-901a-b2958ad60e60" providerId="ADAL" clId="{ACD3491E-ABBD-4720-AD78-812B8CFB217D}" dt="2022-12-06T22:47:11.208" v="160" actId="20577"/>
          <ac:spMkLst>
            <pc:docMk/>
            <pc:sldMk cId="2350341808" sldId="263"/>
            <ac:spMk id="3" creationId="{00000000-0000-0000-0000-000000000000}"/>
          </ac:spMkLst>
        </pc:spChg>
      </pc:sldChg>
      <pc:sldChg chg="modSp mod">
        <pc:chgData name="Carli Hansen" userId="bcafb5cc-c472-48e4-901a-b2958ad60e60" providerId="ADAL" clId="{ACD3491E-ABBD-4720-AD78-812B8CFB217D}" dt="2022-12-06T22:54:37.974" v="247" actId="20577"/>
        <pc:sldMkLst>
          <pc:docMk/>
          <pc:sldMk cId="1036330165" sldId="264"/>
        </pc:sldMkLst>
        <pc:spChg chg="mod">
          <ac:chgData name="Carli Hansen" userId="bcafb5cc-c472-48e4-901a-b2958ad60e60" providerId="ADAL" clId="{ACD3491E-ABBD-4720-AD78-812B8CFB217D}" dt="2022-12-06T22:40:39.756" v="46" actId="122"/>
          <ac:spMkLst>
            <pc:docMk/>
            <pc:sldMk cId="1036330165" sldId="264"/>
            <ac:spMk id="2" creationId="{00000000-0000-0000-0000-000000000000}"/>
          </ac:spMkLst>
        </pc:spChg>
        <pc:spChg chg="mod">
          <ac:chgData name="Carli Hansen" userId="bcafb5cc-c472-48e4-901a-b2958ad60e60" providerId="ADAL" clId="{ACD3491E-ABBD-4720-AD78-812B8CFB217D}" dt="2022-12-06T22:54:37.974" v="247" actId="20577"/>
          <ac:spMkLst>
            <pc:docMk/>
            <pc:sldMk cId="1036330165" sldId="264"/>
            <ac:spMk id="3" creationId="{00000000-0000-0000-0000-000000000000}"/>
          </ac:spMkLst>
        </pc:spChg>
      </pc:sldChg>
      <pc:sldChg chg="modSp mod">
        <pc:chgData name="Carli Hansen" userId="bcafb5cc-c472-48e4-901a-b2958ad60e60" providerId="ADAL" clId="{ACD3491E-ABBD-4720-AD78-812B8CFB217D}" dt="2022-12-06T22:57:51.527" v="292" actId="20577"/>
        <pc:sldMkLst>
          <pc:docMk/>
          <pc:sldMk cId="1651250148" sldId="265"/>
        </pc:sldMkLst>
        <pc:spChg chg="mod">
          <ac:chgData name="Carli Hansen" userId="bcafb5cc-c472-48e4-901a-b2958ad60e60" providerId="ADAL" clId="{ACD3491E-ABBD-4720-AD78-812B8CFB217D}" dt="2022-12-06T22:54:52.327" v="248" actId="20577"/>
          <ac:spMkLst>
            <pc:docMk/>
            <pc:sldMk cId="1651250148" sldId="265"/>
            <ac:spMk id="2" creationId="{00000000-0000-0000-0000-000000000000}"/>
          </ac:spMkLst>
        </pc:spChg>
        <pc:spChg chg="mod">
          <ac:chgData name="Carli Hansen" userId="bcafb5cc-c472-48e4-901a-b2958ad60e60" providerId="ADAL" clId="{ACD3491E-ABBD-4720-AD78-812B8CFB217D}" dt="2022-12-06T22:57:51.527" v="292" actId="20577"/>
          <ac:spMkLst>
            <pc:docMk/>
            <pc:sldMk cId="1651250148" sldId="265"/>
            <ac:spMk id="3" creationId="{00000000-0000-0000-0000-000000000000}"/>
          </ac:spMkLst>
        </pc:spChg>
      </pc:sldChg>
      <pc:sldChg chg="modSp mod">
        <pc:chgData name="Carli Hansen" userId="bcafb5cc-c472-48e4-901a-b2958ad60e60" providerId="ADAL" clId="{ACD3491E-ABBD-4720-AD78-812B8CFB217D}" dt="2022-12-06T22:42:37.559" v="58" actId="15"/>
        <pc:sldMkLst>
          <pc:docMk/>
          <pc:sldMk cId="216224591" sldId="266"/>
        </pc:sldMkLst>
        <pc:spChg chg="mod">
          <ac:chgData name="Carli Hansen" userId="bcafb5cc-c472-48e4-901a-b2958ad60e60" providerId="ADAL" clId="{ACD3491E-ABBD-4720-AD78-812B8CFB217D}" dt="2022-12-06T22:39:13.829" v="16" actId="122"/>
          <ac:spMkLst>
            <pc:docMk/>
            <pc:sldMk cId="216224591" sldId="266"/>
            <ac:spMk id="2" creationId="{00000000-0000-0000-0000-000000000000}"/>
          </ac:spMkLst>
        </pc:spChg>
        <pc:spChg chg="mod">
          <ac:chgData name="Carli Hansen" userId="bcafb5cc-c472-48e4-901a-b2958ad60e60" providerId="ADAL" clId="{ACD3491E-ABBD-4720-AD78-812B8CFB217D}" dt="2022-12-06T22:42:37.559" v="58" actId="15"/>
          <ac:spMkLst>
            <pc:docMk/>
            <pc:sldMk cId="216224591" sldId="266"/>
            <ac:spMk id="3" creationId="{00000000-0000-0000-0000-000000000000}"/>
          </ac:spMkLst>
        </pc:spChg>
      </pc:sldChg>
      <pc:sldChg chg="addSp modSp mod">
        <pc:chgData name="Carli Hansen" userId="bcafb5cc-c472-48e4-901a-b2958ad60e60" providerId="ADAL" clId="{ACD3491E-ABBD-4720-AD78-812B8CFB217D}" dt="2022-12-06T22:45:06.327" v="115" actId="20577"/>
        <pc:sldMkLst>
          <pc:docMk/>
          <pc:sldMk cId="1489991127" sldId="267"/>
        </pc:sldMkLst>
        <pc:spChg chg="mod">
          <ac:chgData name="Carli Hansen" userId="bcafb5cc-c472-48e4-901a-b2958ad60e60" providerId="ADAL" clId="{ACD3491E-ABBD-4720-AD78-812B8CFB217D}" dt="2022-12-06T22:45:01.696" v="110" actId="27636"/>
          <ac:spMkLst>
            <pc:docMk/>
            <pc:sldMk cId="1489991127" sldId="267"/>
            <ac:spMk id="2" creationId="{00000000-0000-0000-0000-000000000000}"/>
          </ac:spMkLst>
        </pc:spChg>
        <pc:spChg chg="add mod">
          <ac:chgData name="Carli Hansen" userId="bcafb5cc-c472-48e4-901a-b2958ad60e60" providerId="ADAL" clId="{ACD3491E-ABBD-4720-AD78-812B8CFB217D}" dt="2022-12-06T22:45:06.327" v="115" actId="20577"/>
          <ac:spMkLst>
            <pc:docMk/>
            <pc:sldMk cId="1489991127" sldId="267"/>
            <ac:spMk id="3" creationId="{B5A4DEC0-E985-9325-A845-E4B4D88403E5}"/>
          </ac:spMkLst>
        </pc:spChg>
      </pc:sldChg>
      <pc:sldChg chg="modSp mod">
        <pc:chgData name="Carli Hansen" userId="bcafb5cc-c472-48e4-901a-b2958ad60e60" providerId="ADAL" clId="{ACD3491E-ABBD-4720-AD78-812B8CFB217D}" dt="2022-12-06T22:45:51.583" v="128" actId="20577"/>
        <pc:sldMkLst>
          <pc:docMk/>
          <pc:sldMk cId="810579826" sldId="268"/>
        </pc:sldMkLst>
        <pc:spChg chg="mod">
          <ac:chgData name="Carli Hansen" userId="bcafb5cc-c472-48e4-901a-b2958ad60e60" providerId="ADAL" clId="{ACD3491E-ABBD-4720-AD78-812B8CFB217D}" dt="2022-12-06T22:39:47.085" v="26" actId="122"/>
          <ac:spMkLst>
            <pc:docMk/>
            <pc:sldMk cId="810579826" sldId="268"/>
            <ac:spMk id="2" creationId="{00000000-0000-0000-0000-000000000000}"/>
          </ac:spMkLst>
        </pc:spChg>
        <pc:spChg chg="mod">
          <ac:chgData name="Carli Hansen" userId="bcafb5cc-c472-48e4-901a-b2958ad60e60" providerId="ADAL" clId="{ACD3491E-ABBD-4720-AD78-812B8CFB217D}" dt="2022-12-06T22:45:51.583" v="128" actId="20577"/>
          <ac:spMkLst>
            <pc:docMk/>
            <pc:sldMk cId="810579826" sldId="268"/>
            <ac:spMk id="3" creationId="{00000000-0000-0000-0000-000000000000}"/>
          </ac:spMkLst>
        </pc:spChg>
      </pc:sldChg>
      <pc:sldChg chg="modSp mod">
        <pc:chgData name="Carli Hansen" userId="bcafb5cc-c472-48e4-901a-b2958ad60e60" providerId="ADAL" clId="{ACD3491E-ABBD-4720-AD78-812B8CFB217D}" dt="2022-12-06T22:40:11.751" v="34" actId="122"/>
        <pc:sldMkLst>
          <pc:docMk/>
          <pc:sldMk cId="209974280" sldId="269"/>
        </pc:sldMkLst>
        <pc:spChg chg="mod">
          <ac:chgData name="Carli Hansen" userId="bcafb5cc-c472-48e4-901a-b2958ad60e60" providerId="ADAL" clId="{ACD3491E-ABBD-4720-AD78-812B8CFB217D}" dt="2022-12-06T22:40:11.751" v="34" actId="122"/>
          <ac:spMkLst>
            <pc:docMk/>
            <pc:sldMk cId="209974280" sldId="269"/>
            <ac:spMk id="2" creationId="{00000000-0000-0000-0000-000000000000}"/>
          </ac:spMkLst>
        </pc:spChg>
      </pc:sldChg>
      <pc:sldChg chg="modSp mod">
        <pc:chgData name="Carli Hansen" userId="bcafb5cc-c472-48e4-901a-b2958ad60e60" providerId="ADAL" clId="{ACD3491E-ABBD-4720-AD78-812B8CFB217D}" dt="2022-12-06T22:49:15.587" v="173" actId="20577"/>
        <pc:sldMkLst>
          <pc:docMk/>
          <pc:sldMk cId="3015714138" sldId="270"/>
        </pc:sldMkLst>
        <pc:spChg chg="mod">
          <ac:chgData name="Carli Hansen" userId="bcafb5cc-c472-48e4-901a-b2958ad60e60" providerId="ADAL" clId="{ACD3491E-ABBD-4720-AD78-812B8CFB217D}" dt="2022-12-06T22:49:15.587" v="173" actId="20577"/>
          <ac:spMkLst>
            <pc:docMk/>
            <pc:sldMk cId="3015714138" sldId="270"/>
            <ac:spMk id="2" creationId="{00000000-0000-0000-0000-000000000000}"/>
          </ac:spMkLst>
        </pc:spChg>
        <pc:spChg chg="mod">
          <ac:chgData name="Carli Hansen" userId="bcafb5cc-c472-48e4-901a-b2958ad60e60" providerId="ADAL" clId="{ACD3491E-ABBD-4720-AD78-812B8CFB217D}" dt="2022-12-06T22:46:45.937" v="159" actId="20577"/>
          <ac:spMkLst>
            <pc:docMk/>
            <pc:sldMk cId="3015714138" sldId="270"/>
            <ac:spMk id="3" creationId="{00000000-0000-0000-0000-000000000000}"/>
          </ac:spMkLst>
        </pc:spChg>
      </pc:sldChg>
      <pc:sldChg chg="addSp modSp mod">
        <pc:chgData name="Carli Hansen" userId="bcafb5cc-c472-48e4-901a-b2958ad60e60" providerId="ADAL" clId="{ACD3491E-ABBD-4720-AD78-812B8CFB217D}" dt="2022-12-06T22:51:42.721" v="211" actId="1076"/>
        <pc:sldMkLst>
          <pc:docMk/>
          <pc:sldMk cId="303160778" sldId="271"/>
        </pc:sldMkLst>
        <pc:spChg chg="mod">
          <ac:chgData name="Carli Hansen" userId="bcafb5cc-c472-48e4-901a-b2958ad60e60" providerId="ADAL" clId="{ACD3491E-ABBD-4720-AD78-812B8CFB217D}" dt="2022-12-06T22:50:40.348" v="198" actId="20577"/>
          <ac:spMkLst>
            <pc:docMk/>
            <pc:sldMk cId="303160778" sldId="271"/>
            <ac:spMk id="2" creationId="{00000000-0000-0000-0000-000000000000}"/>
          </ac:spMkLst>
        </pc:spChg>
        <pc:spChg chg="add mod">
          <ac:chgData name="Carli Hansen" userId="bcafb5cc-c472-48e4-901a-b2958ad60e60" providerId="ADAL" clId="{ACD3491E-ABBD-4720-AD78-812B8CFB217D}" dt="2022-12-06T22:50:56.457" v="205" actId="6549"/>
          <ac:spMkLst>
            <pc:docMk/>
            <pc:sldMk cId="303160778" sldId="271"/>
            <ac:spMk id="3" creationId="{6726B92E-D364-EDBB-9E21-765803522B6E}"/>
          </ac:spMkLst>
        </pc:spChg>
        <pc:picChg chg="mod">
          <ac:chgData name="Carli Hansen" userId="bcafb5cc-c472-48e4-901a-b2958ad60e60" providerId="ADAL" clId="{ACD3491E-ABBD-4720-AD78-812B8CFB217D}" dt="2022-12-06T22:51:41.114" v="210" actId="1076"/>
          <ac:picMkLst>
            <pc:docMk/>
            <pc:sldMk cId="303160778" sldId="271"/>
            <ac:picMk id="5" creationId="{00000000-0000-0000-0000-000000000000}"/>
          </ac:picMkLst>
        </pc:picChg>
        <pc:picChg chg="mod">
          <ac:chgData name="Carli Hansen" userId="bcafb5cc-c472-48e4-901a-b2958ad60e60" providerId="ADAL" clId="{ACD3491E-ABBD-4720-AD78-812B8CFB217D}" dt="2022-12-06T22:51:42.721" v="211" actId="1076"/>
          <ac:picMkLst>
            <pc:docMk/>
            <pc:sldMk cId="303160778" sldId="271"/>
            <ac:picMk id="8" creationId="{00000000-0000-0000-0000-000000000000}"/>
          </ac:picMkLst>
        </pc:picChg>
      </pc:sldChg>
      <pc:sldChg chg="addSp modSp mod">
        <pc:chgData name="Carli Hansen" userId="bcafb5cc-c472-48e4-901a-b2958ad60e60" providerId="ADAL" clId="{ACD3491E-ABBD-4720-AD78-812B8CFB217D}" dt="2022-12-06T22:43:11.022" v="65" actId="1076"/>
        <pc:sldMkLst>
          <pc:docMk/>
          <pc:sldMk cId="1080421995" sldId="272"/>
        </pc:sldMkLst>
        <pc:spChg chg="mod">
          <ac:chgData name="Carli Hansen" userId="bcafb5cc-c472-48e4-901a-b2958ad60e60" providerId="ADAL" clId="{ACD3491E-ABBD-4720-AD78-812B8CFB217D}" dt="2022-12-06T22:42:59.609" v="61" actId="27636"/>
          <ac:spMkLst>
            <pc:docMk/>
            <pc:sldMk cId="1080421995" sldId="272"/>
            <ac:spMk id="2" creationId="{00000000-0000-0000-0000-000000000000}"/>
          </ac:spMkLst>
        </pc:spChg>
        <pc:spChg chg="add mod">
          <ac:chgData name="Carli Hansen" userId="bcafb5cc-c472-48e4-901a-b2958ad60e60" providerId="ADAL" clId="{ACD3491E-ABBD-4720-AD78-812B8CFB217D}" dt="2022-12-06T22:43:06.145" v="64" actId="20577"/>
          <ac:spMkLst>
            <pc:docMk/>
            <pc:sldMk cId="1080421995" sldId="272"/>
            <ac:spMk id="3" creationId="{8C3A4C0A-500B-98A7-2CE7-09493D2ED643}"/>
          </ac:spMkLst>
        </pc:spChg>
        <pc:picChg chg="mod">
          <ac:chgData name="Carli Hansen" userId="bcafb5cc-c472-48e4-901a-b2958ad60e60" providerId="ADAL" clId="{ACD3491E-ABBD-4720-AD78-812B8CFB217D}" dt="2022-12-06T22:43:11.022" v="65" actId="1076"/>
          <ac:picMkLst>
            <pc:docMk/>
            <pc:sldMk cId="1080421995" sldId="272"/>
            <ac:picMk id="4" creationId="{00000000-0000-0000-0000-000000000000}"/>
          </ac:picMkLst>
        </pc:picChg>
      </pc:sldChg>
      <pc:sldChg chg="modSp mod">
        <pc:chgData name="Carli Hansen" userId="bcafb5cc-c472-48e4-901a-b2958ad60e60" providerId="ADAL" clId="{ACD3491E-ABBD-4720-AD78-812B8CFB217D}" dt="2022-12-06T22:48:08.469" v="171" actId="20577"/>
        <pc:sldMkLst>
          <pc:docMk/>
          <pc:sldMk cId="0" sldId="273"/>
        </pc:sldMkLst>
        <pc:spChg chg="mod">
          <ac:chgData name="Carli Hansen" userId="bcafb5cc-c472-48e4-901a-b2958ad60e60" providerId="ADAL" clId="{ACD3491E-ABBD-4720-AD78-812B8CFB217D}" dt="2022-12-06T22:47:39.987" v="161" actId="20577"/>
          <ac:spMkLst>
            <pc:docMk/>
            <pc:sldMk cId="0" sldId="273"/>
            <ac:spMk id="2" creationId="{00000000-0000-0000-0000-000000000000}"/>
          </ac:spMkLst>
        </pc:spChg>
        <pc:spChg chg="mod">
          <ac:chgData name="Carli Hansen" userId="bcafb5cc-c472-48e4-901a-b2958ad60e60" providerId="ADAL" clId="{ACD3491E-ABBD-4720-AD78-812B8CFB217D}" dt="2022-12-06T22:48:08.469" v="171" actId="20577"/>
          <ac:spMkLst>
            <pc:docMk/>
            <pc:sldMk cId="0" sldId="273"/>
            <ac:spMk id="3" creationId="{00000000-0000-0000-0000-000000000000}"/>
          </ac:spMkLst>
        </pc:spChg>
      </pc:sldChg>
      <pc:sldChg chg="modSp mod">
        <pc:chgData name="Carli Hansen" userId="bcafb5cc-c472-48e4-901a-b2958ad60e60" providerId="ADAL" clId="{ACD3491E-ABBD-4720-AD78-812B8CFB217D}" dt="2022-12-06T22:49:45.707" v="174" actId="20577"/>
        <pc:sldMkLst>
          <pc:docMk/>
          <pc:sldMk cId="0" sldId="274"/>
        </pc:sldMkLst>
        <pc:spChg chg="mod">
          <ac:chgData name="Carli Hansen" userId="bcafb5cc-c472-48e4-901a-b2958ad60e60" providerId="ADAL" clId="{ACD3491E-ABBD-4720-AD78-812B8CFB217D}" dt="2022-12-06T22:40:16.163" v="36" actId="122"/>
          <ac:spMkLst>
            <pc:docMk/>
            <pc:sldMk cId="0" sldId="274"/>
            <ac:spMk id="2" creationId="{00000000-0000-0000-0000-000000000000}"/>
          </ac:spMkLst>
        </pc:spChg>
        <pc:spChg chg="mod">
          <ac:chgData name="Carli Hansen" userId="bcafb5cc-c472-48e4-901a-b2958ad60e60" providerId="ADAL" clId="{ACD3491E-ABBD-4720-AD78-812B8CFB217D}" dt="2022-12-06T22:49:45.707" v="174" actId="20577"/>
          <ac:spMkLst>
            <pc:docMk/>
            <pc:sldMk cId="0" sldId="274"/>
            <ac:spMk id="3" creationId="{00000000-0000-0000-0000-000000000000}"/>
          </ac:spMkLst>
        </pc:spChg>
      </pc:sldChg>
      <pc:sldChg chg="modSp mod">
        <pc:chgData name="Carli Hansen" userId="bcafb5cc-c472-48e4-901a-b2958ad60e60" providerId="ADAL" clId="{ACD3491E-ABBD-4720-AD78-812B8CFB217D}" dt="2022-12-06T22:40:35.518" v="44" actId="122"/>
        <pc:sldMkLst>
          <pc:docMk/>
          <pc:sldMk cId="0" sldId="275"/>
        </pc:sldMkLst>
        <pc:spChg chg="mod">
          <ac:chgData name="Carli Hansen" userId="bcafb5cc-c472-48e4-901a-b2958ad60e60" providerId="ADAL" clId="{ACD3491E-ABBD-4720-AD78-812B8CFB217D}" dt="2022-12-06T22:40:35.518" v="44" actId="122"/>
          <ac:spMkLst>
            <pc:docMk/>
            <pc:sldMk cId="0" sldId="275"/>
            <ac:spMk id="2" creationId="{00000000-0000-0000-0000-000000000000}"/>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1C69EE55-07F6-4808-8390-CDEFA40DCCD4}" type="datetimeFigureOut">
              <a:rPr lang="en-US" smtClean="0"/>
              <a:pPr/>
              <a:t>12/6/2022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F86CDDF-D2A0-4D81-B95C-25B6C6645CEE}" type="slidenum">
              <a:rPr lang="en-US" smtClean="0"/>
              <a:pPr/>
              <a:t>‹#›</a:t>
            </a:fld>
            <a:endParaRPr lang="en-US"/>
          </a:p>
        </p:txBody>
      </p:sp>
    </p:spTree>
    <p:extLst>
      <p:ext uri="{BB962C8B-B14F-4D97-AF65-F5344CB8AC3E}">
        <p14:creationId xmlns:p14="http://schemas.microsoft.com/office/powerpoint/2010/main" val="274900541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C69EE55-07F6-4808-8390-CDEFA40DCCD4}" type="datetimeFigureOut">
              <a:rPr lang="en-US" smtClean="0"/>
              <a:pPr/>
              <a:t>12/6/2022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F86CDDF-D2A0-4D81-B95C-25B6C6645CEE}" type="slidenum">
              <a:rPr lang="en-US" smtClean="0"/>
              <a:pPr/>
              <a:t>‹#›</a:t>
            </a:fld>
            <a:endParaRPr lang="en-US"/>
          </a:p>
        </p:txBody>
      </p:sp>
    </p:spTree>
    <p:extLst>
      <p:ext uri="{BB962C8B-B14F-4D97-AF65-F5344CB8AC3E}">
        <p14:creationId xmlns:p14="http://schemas.microsoft.com/office/powerpoint/2010/main" val="27032047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C69EE55-07F6-4808-8390-CDEFA40DCCD4}" type="datetimeFigureOut">
              <a:rPr lang="en-US" smtClean="0"/>
              <a:pPr/>
              <a:t>12/6/2022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F86CDDF-D2A0-4D81-B95C-25B6C6645CEE}" type="slidenum">
              <a:rPr lang="en-US" smtClean="0"/>
              <a:pPr/>
              <a:t>‹#›</a:t>
            </a:fld>
            <a:endParaRPr lang="en-US"/>
          </a:p>
        </p:txBody>
      </p:sp>
    </p:spTree>
    <p:extLst>
      <p:ext uri="{BB962C8B-B14F-4D97-AF65-F5344CB8AC3E}">
        <p14:creationId xmlns:p14="http://schemas.microsoft.com/office/powerpoint/2010/main" val="59715264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C69EE55-07F6-4808-8390-CDEFA40DCCD4}" type="datetimeFigureOut">
              <a:rPr lang="en-US" smtClean="0"/>
              <a:pPr/>
              <a:t>12/6/2022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F86CDDF-D2A0-4D81-B95C-25B6C6645CEE}" type="slidenum">
              <a:rPr lang="en-US" smtClean="0"/>
              <a:pPr/>
              <a:t>‹#›</a:t>
            </a:fld>
            <a:endParaRPr lang="en-US"/>
          </a:p>
        </p:txBody>
      </p:sp>
    </p:spTree>
    <p:extLst>
      <p:ext uri="{BB962C8B-B14F-4D97-AF65-F5344CB8AC3E}">
        <p14:creationId xmlns:p14="http://schemas.microsoft.com/office/powerpoint/2010/main" val="4177972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1C69EE55-07F6-4808-8390-CDEFA40DCCD4}" type="datetimeFigureOut">
              <a:rPr lang="en-US" smtClean="0"/>
              <a:pPr/>
              <a:t>12/6/2022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F86CDDF-D2A0-4D81-B95C-25B6C6645CEE}" type="slidenum">
              <a:rPr lang="en-US" smtClean="0"/>
              <a:pPr/>
              <a:t>‹#›</a:t>
            </a:fld>
            <a:endParaRPr lang="en-US"/>
          </a:p>
        </p:txBody>
      </p:sp>
    </p:spTree>
    <p:extLst>
      <p:ext uri="{BB962C8B-B14F-4D97-AF65-F5344CB8AC3E}">
        <p14:creationId xmlns:p14="http://schemas.microsoft.com/office/powerpoint/2010/main" val="23396624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C69EE55-07F6-4808-8390-CDEFA40DCCD4}" type="datetimeFigureOut">
              <a:rPr lang="en-US" smtClean="0"/>
              <a:pPr/>
              <a:t>12/6/2022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F86CDDF-D2A0-4D81-B95C-25B6C6645CEE}" type="slidenum">
              <a:rPr lang="en-US" smtClean="0"/>
              <a:pPr/>
              <a:t>‹#›</a:t>
            </a:fld>
            <a:endParaRPr lang="en-US"/>
          </a:p>
        </p:txBody>
      </p:sp>
    </p:spTree>
    <p:extLst>
      <p:ext uri="{BB962C8B-B14F-4D97-AF65-F5344CB8AC3E}">
        <p14:creationId xmlns:p14="http://schemas.microsoft.com/office/powerpoint/2010/main" val="191361968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C69EE55-07F6-4808-8390-CDEFA40DCCD4}" type="datetimeFigureOut">
              <a:rPr lang="en-US" smtClean="0"/>
              <a:pPr/>
              <a:t>12/6/2022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F86CDDF-D2A0-4D81-B95C-25B6C6645CEE}" type="slidenum">
              <a:rPr lang="en-US" smtClean="0"/>
              <a:pPr/>
              <a:t>‹#›</a:t>
            </a:fld>
            <a:endParaRPr lang="en-US"/>
          </a:p>
        </p:txBody>
      </p:sp>
    </p:spTree>
    <p:extLst>
      <p:ext uri="{BB962C8B-B14F-4D97-AF65-F5344CB8AC3E}">
        <p14:creationId xmlns:p14="http://schemas.microsoft.com/office/powerpoint/2010/main" val="36270159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C69EE55-07F6-4808-8390-CDEFA40DCCD4}" type="datetimeFigureOut">
              <a:rPr lang="en-US" smtClean="0"/>
              <a:pPr/>
              <a:t>12/6/2022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F86CDDF-D2A0-4D81-B95C-25B6C6645CEE}" type="slidenum">
              <a:rPr lang="en-US" smtClean="0"/>
              <a:pPr/>
              <a:t>‹#›</a:t>
            </a:fld>
            <a:endParaRPr lang="en-US"/>
          </a:p>
        </p:txBody>
      </p:sp>
    </p:spTree>
    <p:extLst>
      <p:ext uri="{BB962C8B-B14F-4D97-AF65-F5344CB8AC3E}">
        <p14:creationId xmlns:p14="http://schemas.microsoft.com/office/powerpoint/2010/main" val="280222472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C69EE55-07F6-4808-8390-CDEFA40DCCD4}" type="datetimeFigureOut">
              <a:rPr lang="en-US" smtClean="0"/>
              <a:pPr/>
              <a:t>12/6/2022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F86CDDF-D2A0-4D81-B95C-25B6C6645CEE}" type="slidenum">
              <a:rPr lang="en-US" smtClean="0"/>
              <a:pPr/>
              <a:t>‹#›</a:t>
            </a:fld>
            <a:endParaRPr lang="en-US"/>
          </a:p>
        </p:txBody>
      </p:sp>
    </p:spTree>
    <p:extLst>
      <p:ext uri="{BB962C8B-B14F-4D97-AF65-F5344CB8AC3E}">
        <p14:creationId xmlns:p14="http://schemas.microsoft.com/office/powerpoint/2010/main" val="287566076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1C69EE55-07F6-4808-8390-CDEFA40DCCD4}" type="datetimeFigureOut">
              <a:rPr lang="en-US" smtClean="0"/>
              <a:pPr/>
              <a:t>12/6/2022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F86CDDF-D2A0-4D81-B95C-25B6C6645CEE}" type="slidenum">
              <a:rPr lang="en-US" smtClean="0"/>
              <a:pPr/>
              <a:t>‹#›</a:t>
            </a:fld>
            <a:endParaRPr lang="en-US"/>
          </a:p>
        </p:txBody>
      </p:sp>
    </p:spTree>
    <p:extLst>
      <p:ext uri="{BB962C8B-B14F-4D97-AF65-F5344CB8AC3E}">
        <p14:creationId xmlns:p14="http://schemas.microsoft.com/office/powerpoint/2010/main" val="41861371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1C69EE55-07F6-4808-8390-CDEFA40DCCD4}" type="datetimeFigureOut">
              <a:rPr lang="en-US" smtClean="0"/>
              <a:pPr/>
              <a:t>12/6/2022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F86CDDF-D2A0-4D81-B95C-25B6C6645CEE}" type="slidenum">
              <a:rPr lang="en-US" smtClean="0"/>
              <a:pPr/>
              <a:t>‹#›</a:t>
            </a:fld>
            <a:endParaRPr lang="en-US"/>
          </a:p>
        </p:txBody>
      </p:sp>
    </p:spTree>
    <p:extLst>
      <p:ext uri="{BB962C8B-B14F-4D97-AF65-F5344CB8AC3E}">
        <p14:creationId xmlns:p14="http://schemas.microsoft.com/office/powerpoint/2010/main" val="34811408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C69EE55-07F6-4808-8390-CDEFA40DCCD4}" type="datetimeFigureOut">
              <a:rPr lang="en-US" smtClean="0"/>
              <a:pPr/>
              <a:t>12/6/2022</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F86CDDF-D2A0-4D81-B95C-25B6C6645CEE}" type="slidenum">
              <a:rPr lang="en-US" smtClean="0"/>
              <a:pPr/>
              <a:t>‹#›</a:t>
            </a:fld>
            <a:endParaRPr lang="en-US"/>
          </a:p>
        </p:txBody>
      </p:sp>
    </p:spTree>
    <p:extLst>
      <p:ext uri="{BB962C8B-B14F-4D97-AF65-F5344CB8AC3E}">
        <p14:creationId xmlns:p14="http://schemas.microsoft.com/office/powerpoint/2010/main" val="13064501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133599"/>
          </a:xfrm>
        </p:spPr>
        <p:txBody>
          <a:bodyPr>
            <a:normAutofit/>
          </a:bodyPr>
          <a:lstStyle/>
          <a:p>
            <a:r>
              <a:rPr lang="en-US" sz="4400" dirty="0">
                <a:latin typeface="+mn-lt"/>
              </a:rPr>
              <a:t>Computing Test Statistics</a:t>
            </a:r>
          </a:p>
        </p:txBody>
      </p:sp>
      <p:sp>
        <p:nvSpPr>
          <p:cNvPr id="3" name="Subtitle 2"/>
          <p:cNvSpPr>
            <a:spLocks noGrp="1"/>
          </p:cNvSpPr>
          <p:nvPr>
            <p:ph type="subTitle" idx="1"/>
          </p:nvPr>
        </p:nvSpPr>
        <p:spPr/>
        <p:txBody>
          <a:bodyPr>
            <a:normAutofit/>
          </a:bodyPr>
          <a:lstStyle/>
          <a:p>
            <a:r>
              <a:rPr lang="en-US" sz="3200" dirty="0">
                <a:solidFill>
                  <a:schemeClr val="bg1">
                    <a:lumMod val="50000"/>
                  </a:schemeClr>
                </a:solidFill>
              </a:rPr>
              <a:t>R. Garner, DePaul University</a:t>
            </a:r>
          </a:p>
        </p:txBody>
      </p:sp>
    </p:spTree>
    <p:extLst>
      <p:ext uri="{BB962C8B-B14F-4D97-AF65-F5344CB8AC3E}">
        <p14:creationId xmlns:p14="http://schemas.microsoft.com/office/powerpoint/2010/main" val="397020213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latin typeface="+mn-lt"/>
              </a:rPr>
              <a:t>Story Problems</a:t>
            </a:r>
          </a:p>
        </p:txBody>
      </p:sp>
      <p:sp>
        <p:nvSpPr>
          <p:cNvPr id="3" name="Content Placeholder 2"/>
          <p:cNvSpPr>
            <a:spLocks noGrp="1"/>
          </p:cNvSpPr>
          <p:nvPr>
            <p:ph idx="1"/>
          </p:nvPr>
        </p:nvSpPr>
        <p:spPr/>
        <p:txBody>
          <a:bodyPr/>
          <a:lstStyle/>
          <a:p>
            <a:r>
              <a:rPr lang="en-US" dirty="0"/>
              <a:t>Our broccoli supplier is supposed to deliver bags that weigh one kilo, but we discover that the mean weight for a sample of 144 bags is only 0.98 kilos with a standard deviation of 0.03 kilos. Can we conclude that we are being short-weighted? </a:t>
            </a:r>
          </a:p>
          <a:p>
            <a:r>
              <a:rPr lang="en-US" dirty="0"/>
              <a:t>What if the sample standard deviation were 0.1 kilo?</a:t>
            </a:r>
          </a:p>
          <a:p>
            <a:r>
              <a:rPr lang="en-US" dirty="0"/>
              <a:t>Note that three “things” matter here: </a:t>
            </a:r>
          </a:p>
          <a:p>
            <a:pPr marL="914400" lvl="1" indent="-457200">
              <a:buFont typeface="+mj-lt"/>
              <a:buAutoNum type="arabicPeriod"/>
            </a:pPr>
            <a:r>
              <a:rPr lang="en-US" dirty="0"/>
              <a:t>The difference between the means</a:t>
            </a:r>
          </a:p>
          <a:p>
            <a:pPr marL="914400" lvl="1" indent="-457200">
              <a:buFont typeface="+mj-lt"/>
              <a:buAutoNum type="arabicPeriod"/>
            </a:pPr>
            <a:r>
              <a:rPr lang="en-US" dirty="0"/>
              <a:t>The sample size</a:t>
            </a:r>
          </a:p>
          <a:p>
            <a:pPr marL="914400" lvl="1" indent="-457200">
              <a:buFont typeface="+mj-lt"/>
              <a:buAutoNum type="arabicPeriod"/>
            </a:pPr>
            <a:r>
              <a:rPr lang="en-US" dirty="0"/>
              <a:t>The variability of the sample (standard deviation in the sample, which we use to estimate the SD in the population: s used to estimate </a:t>
            </a:r>
            <a:r>
              <a:rPr lang="el-GR" dirty="0"/>
              <a:t>σ</a:t>
            </a:r>
            <a:r>
              <a:rPr lang="en-US" dirty="0"/>
              <a:t>)</a:t>
            </a:r>
          </a:p>
        </p:txBody>
      </p:sp>
    </p:spTree>
    <p:extLst>
      <p:ext uri="{BB962C8B-B14F-4D97-AF65-F5344CB8AC3E}">
        <p14:creationId xmlns:p14="http://schemas.microsoft.com/office/powerpoint/2010/main" val="301571413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latin typeface="+mn-lt"/>
              </a:rPr>
              <a:t>Independent-samples t-test</a:t>
            </a:r>
          </a:p>
        </p:txBody>
      </p:sp>
      <p:sp>
        <p:nvSpPr>
          <p:cNvPr id="3" name="Content Placeholder 2"/>
          <p:cNvSpPr>
            <a:spLocks noGrp="1"/>
          </p:cNvSpPr>
          <p:nvPr>
            <p:ph idx="1"/>
          </p:nvPr>
        </p:nvSpPr>
        <p:spPr/>
        <p:txBody>
          <a:bodyPr>
            <a:normAutofit fontScale="92500" lnSpcReduction="10000"/>
          </a:bodyPr>
          <a:lstStyle/>
          <a:p>
            <a:r>
              <a:rPr lang="en-US" dirty="0"/>
              <a:t>Is the mean reading score for the charter school kids different from the mean reading score for the kids in the regular school?</a:t>
            </a:r>
          </a:p>
          <a:p>
            <a:r>
              <a:rPr lang="en-US" dirty="0"/>
              <a:t>The null hypothesis here is that if we subtract one of these means from the other, the difference is 0. (In other words, there is no difference in the scores.)</a:t>
            </a:r>
          </a:p>
          <a:p>
            <a:r>
              <a:rPr lang="en-US" i="1" dirty="0"/>
              <a:t>See Garner, Chapter 7 and Chapter 9, and also recommended, Wheelan, Chapter 9, Inference, Appendix for the formula. </a:t>
            </a:r>
            <a:r>
              <a:rPr lang="en-US" b="1" dirty="0"/>
              <a:t> </a:t>
            </a:r>
          </a:p>
          <a:p>
            <a:pPr marL="0" indent="0">
              <a:buNone/>
            </a:pPr>
            <a:r>
              <a:rPr lang="en-US" dirty="0"/>
              <a:t>(The tricky part is computing the pooled standard deviation, since both the sample size and the standard deviations are likely different for the two samples—you don’t need to memorize the formula, but you should be able to follow it.)</a:t>
            </a:r>
          </a:p>
        </p:txBody>
      </p:sp>
    </p:spTree>
    <p:extLst>
      <p:ext uri="{BB962C8B-B14F-4D97-AF65-F5344CB8AC3E}">
        <p14:creationId xmlns:p14="http://schemas.microsoft.com/office/powerpoint/2010/main" val="235034180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latin typeface="+mn-lt"/>
              </a:rPr>
              <a:t>T-tests: proportions for binaries, as well as means</a:t>
            </a:r>
          </a:p>
        </p:txBody>
      </p:sp>
      <p:sp>
        <p:nvSpPr>
          <p:cNvPr id="3" name="Content Placeholder 2"/>
          <p:cNvSpPr>
            <a:spLocks noGrp="1"/>
          </p:cNvSpPr>
          <p:nvPr>
            <p:ph idx="1"/>
          </p:nvPr>
        </p:nvSpPr>
        <p:spPr/>
        <p:txBody>
          <a:bodyPr>
            <a:normAutofit fontScale="92500" lnSpcReduction="10000"/>
          </a:bodyPr>
          <a:lstStyle/>
          <a:p>
            <a:r>
              <a:rPr lang="en-US" dirty="0"/>
              <a:t>Remember that we can compute a mean for a binary variable, coded 0 and 1.</a:t>
            </a:r>
          </a:p>
          <a:p>
            <a:r>
              <a:rPr lang="en-US" dirty="0"/>
              <a:t>The mean is the proportion of “successes”—the proportion of cases that were coded 1.</a:t>
            </a:r>
          </a:p>
          <a:p>
            <a:r>
              <a:rPr lang="en-US" dirty="0"/>
              <a:t>So we can “do” t-tests for this type of proportion, as well as for a regular mean.</a:t>
            </a:r>
          </a:p>
          <a:p>
            <a:r>
              <a:rPr lang="en-US" dirty="0"/>
              <a:t>The variance is p(1 – p), where p is the proportion that were coded 1.</a:t>
            </a:r>
          </a:p>
          <a:p>
            <a:r>
              <a:rPr lang="en-US" dirty="0"/>
              <a:t>The standard deviation is the positive square root of the variance:</a:t>
            </a:r>
          </a:p>
          <a:p>
            <a:pPr marL="0" indent="0">
              <a:buNone/>
            </a:pPr>
            <a:r>
              <a:rPr lang="en-US" dirty="0"/>
              <a:t>	S = sqrt[p(1-p)]</a:t>
            </a:r>
          </a:p>
          <a:p>
            <a:r>
              <a:rPr lang="en-US" dirty="0"/>
              <a:t>Notice that unless the proportion is 0 or 1, the variance will be smaller than the standard deviation, and both numbers will be less than 1.</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latin typeface="+mn-lt"/>
              </a:rPr>
              <a:t>Story Problem 1: Means</a:t>
            </a:r>
          </a:p>
        </p:txBody>
      </p:sp>
      <p:sp>
        <p:nvSpPr>
          <p:cNvPr id="3" name="Content Placeholder 2"/>
          <p:cNvSpPr>
            <a:spLocks noGrp="1"/>
          </p:cNvSpPr>
          <p:nvPr>
            <p:ph idx="1"/>
          </p:nvPr>
        </p:nvSpPr>
        <p:spPr/>
        <p:txBody>
          <a:bodyPr/>
          <a:lstStyle/>
          <a:p>
            <a:r>
              <a:rPr lang="en-US" dirty="0"/>
              <a:t>We survey our subscriber base to get their rating of plays they saw during our annual season, using a scale of 100 points for the ratings.</a:t>
            </a:r>
          </a:p>
          <a:p>
            <a:r>
              <a:rPr lang="en-US" dirty="0"/>
              <a:t>A random sample of 200 subscribers gave August Wilson’s </a:t>
            </a:r>
            <a:r>
              <a:rPr lang="en-US" i="1" dirty="0"/>
              <a:t>Fences</a:t>
            </a:r>
            <a:r>
              <a:rPr lang="en-US" dirty="0"/>
              <a:t> a mean rating of 93.8, with a standard deviation of 4 points.</a:t>
            </a:r>
          </a:p>
          <a:p>
            <a:r>
              <a:rPr lang="en-US" dirty="0"/>
              <a:t>Another random sample of 225 subscribers gave our production of </a:t>
            </a:r>
            <a:r>
              <a:rPr lang="en-US" i="1" dirty="0"/>
              <a:t>King Lear </a:t>
            </a:r>
            <a:r>
              <a:rPr lang="en-US" dirty="0"/>
              <a:t>a mean rating of 90.7 with a standard deviation of 5 points.</a:t>
            </a:r>
          </a:p>
          <a:p>
            <a:r>
              <a:rPr lang="en-US" dirty="0"/>
              <a:t>Were the mean ratings of these two plays significantly different?</a:t>
            </a:r>
          </a:p>
        </p:txBody>
      </p:sp>
    </p:spTree>
    <p:extLst>
      <p:ext uri="{BB962C8B-B14F-4D97-AF65-F5344CB8AC3E}">
        <p14:creationId xmlns:p14="http://schemas.microsoft.com/office/powerpoint/2010/main" val="20997428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latin typeface="+mn-lt"/>
              </a:rPr>
              <a:t>Story Problem 2: Proportions</a:t>
            </a:r>
          </a:p>
        </p:txBody>
      </p:sp>
      <p:sp>
        <p:nvSpPr>
          <p:cNvPr id="3" name="Content Placeholder 2"/>
          <p:cNvSpPr>
            <a:spLocks noGrp="1"/>
          </p:cNvSpPr>
          <p:nvPr>
            <p:ph idx="1"/>
          </p:nvPr>
        </p:nvSpPr>
        <p:spPr/>
        <p:txBody>
          <a:bodyPr/>
          <a:lstStyle/>
          <a:p>
            <a:r>
              <a:rPr lang="en-US" dirty="0"/>
              <a:t>In a random sample of 200 students from Prairie University, 35% say they follow vegan or vegetarian eating practices; in a random sample of 225 students from Coastal College, 40% say they follow vegan or vegetarian eating practices. </a:t>
            </a:r>
          </a:p>
          <a:p>
            <a:r>
              <a:rPr lang="en-US" dirty="0"/>
              <a:t>Can we conclude that the proportions are statistically significantly different at the two institutions?</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dirty="0">
                <a:latin typeface="+mn-lt"/>
              </a:rPr>
              <a:t>Who invented t-tests?</a:t>
            </a:r>
          </a:p>
        </p:txBody>
      </p:sp>
      <p:pic>
        <p:nvPicPr>
          <p:cNvPr id="5" name="Content Placeholder 4"/>
          <p:cNvPicPr>
            <a:picLocks noGrp="1" noChangeAspect="1"/>
          </p:cNvPicPr>
          <p:nvPr>
            <p:ph sz="half" idx="1"/>
          </p:nvPr>
        </p:nvPicPr>
        <p:blipFill>
          <a:blip r:embed="rId2">
            <a:extLst>
              <a:ext uri="{28A0092B-C50C-407E-A947-70E740481C1C}">
                <a14:useLocalDpi xmlns:a14="http://schemas.microsoft.com/office/drawing/2010/main" val="0"/>
              </a:ext>
            </a:extLst>
          </a:blip>
          <a:stretch>
            <a:fillRect/>
          </a:stretch>
        </p:blipFill>
        <p:spPr>
          <a:xfrm>
            <a:off x="2544712" y="2988099"/>
            <a:ext cx="2341424" cy="3014589"/>
          </a:xfrm>
        </p:spPr>
      </p:pic>
      <p:pic>
        <p:nvPicPr>
          <p:cNvPr id="8" name="Content Placeholder 7"/>
          <p:cNvPicPr>
            <a:picLocks noGrp="1" noChangeAspect="1"/>
          </p:cNvPicPr>
          <p:nvPr>
            <p:ph sz="half" idx="2"/>
          </p:nvPr>
        </p:nvPicPr>
        <p:blipFill>
          <a:blip r:embed="rId3">
            <a:extLst>
              <a:ext uri="{28A0092B-C50C-407E-A947-70E740481C1C}">
                <a14:useLocalDpi xmlns:a14="http://schemas.microsoft.com/office/drawing/2010/main" val="0"/>
              </a:ext>
            </a:extLst>
          </a:blip>
          <a:stretch>
            <a:fillRect/>
          </a:stretch>
        </p:blipFill>
        <p:spPr>
          <a:xfrm>
            <a:off x="7305866" y="2988099"/>
            <a:ext cx="2004315" cy="3006473"/>
          </a:xfrm>
        </p:spPr>
      </p:pic>
      <p:sp>
        <p:nvSpPr>
          <p:cNvPr id="3" name="Content Placeholder 2">
            <a:extLst>
              <a:ext uri="{FF2B5EF4-FFF2-40B4-BE49-F238E27FC236}">
                <a16:creationId xmlns:a16="http://schemas.microsoft.com/office/drawing/2014/main" id="{6726B92E-D364-EDBB-9E21-765803522B6E}"/>
              </a:ext>
            </a:extLst>
          </p:cNvPr>
          <p:cNvSpPr txBox="1">
            <a:spLocks/>
          </p:cNvSpPr>
          <p:nvPr/>
        </p:nvSpPr>
        <p:spPr>
          <a:xfrm>
            <a:off x="838200" y="1825625"/>
            <a:ext cx="10515600" cy="435133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dirty="0">
                <a:latin typeface="+mn-lt"/>
              </a:rPr>
              <a:t>T-tests were invented (ca. 1908) by William Gossett, who worked for Guinness and had to publish under a pseudonym – “Student”.</a:t>
            </a:r>
          </a:p>
        </p:txBody>
      </p:sp>
    </p:spTree>
    <p:extLst>
      <p:ext uri="{BB962C8B-B14F-4D97-AF65-F5344CB8AC3E}">
        <p14:creationId xmlns:p14="http://schemas.microsoft.com/office/powerpoint/2010/main" val="30316077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latin typeface="+mn-lt"/>
              </a:rPr>
              <a:t>Chi-square: a test statistic for cross-tabs (categoric level of measurement)</a:t>
            </a:r>
          </a:p>
        </p:txBody>
      </p:sp>
      <p:sp>
        <p:nvSpPr>
          <p:cNvPr id="3" name="Content Placeholder 2"/>
          <p:cNvSpPr>
            <a:spLocks noGrp="1"/>
          </p:cNvSpPr>
          <p:nvPr>
            <p:ph idx="1"/>
          </p:nvPr>
        </p:nvSpPr>
        <p:spPr/>
        <p:txBody>
          <a:bodyPr/>
          <a:lstStyle/>
          <a:p>
            <a:r>
              <a:rPr lang="en-US" dirty="0"/>
              <a:t>How do we construct the null hypothesis for a cross-tab?</a:t>
            </a:r>
          </a:p>
          <a:p>
            <a:r>
              <a:rPr lang="en-US" dirty="0"/>
              <a:t>First, we create a table of expected counts for the null hypothesis—for the hypothesis of complete independence (non-relationship) of our two variables.</a:t>
            </a:r>
          </a:p>
          <a:p>
            <a:r>
              <a:rPr lang="en-US" dirty="0"/>
              <a:t>Each cell count is computed by: (column total) x (row total)/N.</a:t>
            </a:r>
          </a:p>
          <a:p>
            <a:r>
              <a:rPr lang="en-US" dirty="0"/>
              <a:t>This table of “expected counts” has the same dependent-variable proportions for every category of the independent variable.</a:t>
            </a:r>
          </a:p>
        </p:txBody>
      </p:sp>
    </p:spTree>
    <p:extLst>
      <p:ext uri="{BB962C8B-B14F-4D97-AF65-F5344CB8AC3E}">
        <p14:creationId xmlns:p14="http://schemas.microsoft.com/office/powerpoint/2010/main" val="187163939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latin typeface="+mn-lt"/>
              </a:rPr>
              <a:t>Chi-square (continued)</a:t>
            </a:r>
          </a:p>
        </p:txBody>
      </p:sp>
      <mc:AlternateContent xmlns:mc="http://schemas.openxmlformats.org/markup-compatibility/2006">
        <mc:Choice xmlns:a14="http://schemas.microsoft.com/office/drawing/2010/main" Requires="a14">
          <p:sp>
            <p:nvSpPr>
              <p:cNvPr id="3" name="Content Placeholder 2"/>
              <p:cNvSpPr>
                <a:spLocks noGrp="1"/>
              </p:cNvSpPr>
              <p:nvPr>
                <p:ph idx="1"/>
              </p:nvPr>
            </p:nvSpPr>
            <p:spPr/>
            <p:txBody>
              <a:bodyPr>
                <a:normAutofit fontScale="92500" lnSpcReduction="10000"/>
              </a:bodyPr>
              <a:lstStyle/>
              <a:p>
                <a:r>
                  <a:rPr lang="en-US" dirty="0"/>
                  <a:t>Once we have all the expected counts for the null hypothesis (and you can see them in SPSS when you check “expected” in the Cells option), compute chi-square as:</a:t>
                </a:r>
              </a:p>
              <a:p>
                <a:pPr marL="0" indent="0">
                  <a:buNone/>
                </a:pPr>
                <a:r>
                  <a:rPr lang="en-US" dirty="0"/>
                  <a:t>	</a:t>
                </a:r>
                <a:r>
                  <a:rPr lang="el-GR" dirty="0"/>
                  <a:t>χ</a:t>
                </a:r>
                <a:r>
                  <a:rPr lang="en-US" baseline="30000" dirty="0"/>
                  <a:t>2 </a:t>
                </a:r>
                <a:r>
                  <a:rPr lang="en-US" dirty="0"/>
                  <a:t>= </a:t>
                </a:r>
                <a14:m>
                  <m:oMath xmlns:m="http://schemas.openxmlformats.org/officeDocument/2006/math">
                    <m:nary>
                      <m:naryPr>
                        <m:chr m:val="∑"/>
                        <m:subHide m:val="on"/>
                        <m:supHide m:val="on"/>
                        <m:ctrlPr>
                          <a:rPr lang="en-US" i="1" smtClean="0">
                            <a:latin typeface="Cambria Math" panose="02040503050406030204" pitchFamily="18" charset="0"/>
                          </a:rPr>
                        </m:ctrlPr>
                      </m:naryPr>
                      <m:sub/>
                      <m:sup/>
                      <m:e>
                        <m:sSup>
                          <m:sSupPr>
                            <m:ctrlPr>
                              <a:rPr lang="en-US" b="0" i="1" smtClean="0">
                                <a:latin typeface="Cambria Math" panose="02040503050406030204" pitchFamily="18" charset="0"/>
                              </a:rPr>
                            </m:ctrlPr>
                          </m:sSupPr>
                          <m:e>
                            <m:r>
                              <a:rPr lang="en-US" b="0" i="1" smtClean="0">
                                <a:latin typeface="Cambria Math" panose="02040503050406030204" pitchFamily="18" charset="0"/>
                              </a:rPr>
                              <m:t>[(</m:t>
                            </m:r>
                            <m:r>
                              <a:rPr lang="en-US" b="0" i="1" smtClean="0">
                                <a:latin typeface="Cambria Math" panose="02040503050406030204" pitchFamily="18" charset="0"/>
                              </a:rPr>
                              <m:t>𝑂</m:t>
                            </m:r>
                            <m:r>
                              <a:rPr lang="en-US" b="0" i="1" smtClean="0">
                                <a:latin typeface="Cambria Math" panose="02040503050406030204" pitchFamily="18" charset="0"/>
                              </a:rPr>
                              <m:t>−</m:t>
                            </m:r>
                            <m:r>
                              <a:rPr lang="en-US" b="0" i="1" smtClean="0">
                                <a:latin typeface="Cambria Math" panose="02040503050406030204" pitchFamily="18" charset="0"/>
                              </a:rPr>
                              <m:t>𝐸</m:t>
                            </m:r>
                            <m:r>
                              <a:rPr lang="en-US" b="0" i="1" smtClean="0">
                                <a:latin typeface="Cambria Math" panose="02040503050406030204" pitchFamily="18" charset="0"/>
                              </a:rPr>
                              <m:t>)</m:t>
                            </m:r>
                          </m:e>
                          <m:sup>
                            <m:r>
                              <a:rPr lang="en-US" b="0" i="1" smtClean="0">
                                <a:latin typeface="Cambria Math" panose="02040503050406030204" pitchFamily="18" charset="0"/>
                              </a:rPr>
                              <m:t>2</m:t>
                            </m:r>
                          </m:sup>
                        </m:sSup>
                      </m:e>
                    </m:nary>
                    <m:r>
                      <a:rPr lang="en-US" b="0" i="1" smtClean="0">
                        <a:latin typeface="Cambria Math" panose="02040503050406030204" pitchFamily="18" charset="0"/>
                      </a:rPr>
                      <m:t>/</m:t>
                    </m:r>
                    <m:r>
                      <m:rPr>
                        <m:sty m:val="p"/>
                      </m:rPr>
                      <a:rPr lang="en-US" b="0" i="0" smtClean="0">
                        <a:latin typeface="Cambria Math" panose="02040503050406030204" pitchFamily="18" charset="0"/>
                      </a:rPr>
                      <m:t>E</m:t>
                    </m:r>
                    <m:r>
                      <a:rPr lang="en-US" b="0" i="0" smtClean="0">
                        <a:latin typeface="Cambria Math" panose="02040503050406030204" pitchFamily="18" charset="0"/>
                      </a:rPr>
                      <m:t>] </m:t>
                    </m:r>
                  </m:oMath>
                </a14:m>
                <a:r>
                  <a:rPr lang="en-US" dirty="0"/>
                  <a:t>for all the cells of the table</a:t>
                </a:r>
              </a:p>
              <a:p>
                <a:r>
                  <a:rPr lang="en-US" dirty="0"/>
                  <a:t>For each cell, subtract expected count from observed count, square the difference, and divide by the expected count; sum for all the cells.</a:t>
                </a:r>
              </a:p>
              <a:p>
                <a:r>
                  <a:rPr lang="en-US" dirty="0"/>
                  <a:t>Note: chi-square is always positive. It is large if the expected counts and the observed counts are very different.</a:t>
                </a:r>
              </a:p>
              <a:p>
                <a:r>
                  <a:rPr lang="en-US" dirty="0"/>
                  <a:t>If it is large, and the observed counts are very different from the expected counts under the null hypothesis, its p-value will be small—and if it is less than 0.05 we can say the results are significant.</a:t>
                </a:r>
              </a:p>
            </p:txBody>
          </p:sp>
        </mc:Choice>
        <mc:Fallback>
          <p:sp>
            <p:nvSpPr>
              <p:cNvPr id="3" name="Content Placeholder 2"/>
              <p:cNvSpPr>
                <a:spLocks noGrp="1" noRot="1" noChangeAspect="1" noMove="1" noResize="1" noEditPoints="1" noAdjustHandles="1" noChangeArrowheads="1" noChangeShapeType="1" noTextEdit="1"/>
              </p:cNvSpPr>
              <p:nvPr>
                <p:ph idx="1"/>
              </p:nvPr>
            </p:nvSpPr>
            <p:spPr>
              <a:blipFill>
                <a:blip r:embed="rId2"/>
                <a:stretch>
                  <a:fillRect l="-928" t="-2801" r="-754"/>
                </a:stretch>
              </a:blipFill>
            </p:spPr>
            <p:txBody>
              <a:bodyPr/>
              <a:lstStyle/>
              <a:p>
                <a:r>
                  <a:rPr lang="en-US">
                    <a:noFill/>
                  </a:rPr>
                  <a:t> </a:t>
                </a:r>
              </a:p>
            </p:txBody>
          </p:sp>
        </mc:Fallback>
      </mc:AlternateContent>
    </p:spTree>
    <p:extLst>
      <p:ext uri="{BB962C8B-B14F-4D97-AF65-F5344CB8AC3E}">
        <p14:creationId xmlns:p14="http://schemas.microsoft.com/office/powerpoint/2010/main" val="32275639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latin typeface="+mn-lt"/>
              </a:rPr>
              <a:t>Story Problem 3: cross-tabs and chi-square</a:t>
            </a:r>
          </a:p>
        </p:txBody>
      </p:sp>
      <p:sp>
        <p:nvSpPr>
          <p:cNvPr id="3" name="Content Placeholder 2"/>
          <p:cNvSpPr>
            <a:spLocks noGrp="1"/>
          </p:cNvSpPr>
          <p:nvPr>
            <p:ph idx="1"/>
          </p:nvPr>
        </p:nvSpPr>
        <p:spPr/>
        <p:txBody>
          <a:bodyPr/>
          <a:lstStyle/>
          <a:p>
            <a:r>
              <a:rPr lang="en-US" dirty="0"/>
              <a:t>In a random sample of 200 Prairie University students, 25% report vegetarian eating habits, 10% report vegan eating habits, and the rest are carnivores. In a random sample of 225 Coastal College students, the proportions are 25% vegetarian, 15% vegan, and the rest carnivores.</a:t>
            </a:r>
          </a:p>
          <a:p>
            <a:r>
              <a:rPr lang="en-US" dirty="0"/>
              <a:t>Can we conclude that students at the two institutions have significantly different eating practices?</a:t>
            </a:r>
          </a:p>
          <a:p>
            <a:r>
              <a:rPr lang="en-US" dirty="0"/>
              <a:t>How is this story problem different from the preceding one (Problem 2)? Why is it best to use a cross-tabs and chi-square procedure?</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latin typeface="+mn-lt"/>
              </a:rPr>
              <a:t>Looking up the test statistic in a table of the distribution (Z, t, chi-square, F, etc.)</a:t>
            </a:r>
          </a:p>
        </p:txBody>
      </p:sp>
      <p:sp>
        <p:nvSpPr>
          <p:cNvPr id="3" name="Content Placeholder 2"/>
          <p:cNvSpPr>
            <a:spLocks noGrp="1"/>
          </p:cNvSpPr>
          <p:nvPr>
            <p:ph idx="1"/>
          </p:nvPr>
        </p:nvSpPr>
        <p:spPr/>
        <p:txBody>
          <a:bodyPr>
            <a:normAutofit lnSpcReduction="10000"/>
          </a:bodyPr>
          <a:lstStyle/>
          <a:p>
            <a:r>
              <a:rPr lang="en-US" dirty="0"/>
              <a:t>Once the test statistic has been calculated, we need to look at a table of its distribution to see if it is “big enough”—if its value exceeds the critical value and therefore is associated with a very small p-value (small probability that the null hypothesis is true, but we just got a “far out sample”).</a:t>
            </a:r>
          </a:p>
          <a:p>
            <a:r>
              <a:rPr lang="en-US" dirty="0"/>
              <a:t>SPSS looks up the test stat for us and prints out the p-value, but we can look it up in a table (this may entail looking up degrees of freedom which are related to sample size for t, to number of categories and cells for chi-square, and to both for an F test). Look at the Appendix of Charts in Garner or the distribution tables in any stats text.</a:t>
            </a:r>
          </a:p>
        </p:txBody>
      </p:sp>
    </p:spTree>
    <p:extLst>
      <p:ext uri="{BB962C8B-B14F-4D97-AF65-F5344CB8AC3E}">
        <p14:creationId xmlns:p14="http://schemas.microsoft.com/office/powerpoint/2010/main" val="10363301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latin typeface="+mn-lt"/>
              </a:rPr>
              <a:t>What is a test statistic?</a:t>
            </a:r>
          </a:p>
        </p:txBody>
      </p:sp>
      <p:sp>
        <p:nvSpPr>
          <p:cNvPr id="3" name="Content Placeholder 2"/>
          <p:cNvSpPr>
            <a:spLocks noGrp="1"/>
          </p:cNvSpPr>
          <p:nvPr>
            <p:ph idx="1"/>
          </p:nvPr>
        </p:nvSpPr>
        <p:spPr/>
        <p:txBody>
          <a:bodyPr/>
          <a:lstStyle/>
          <a:p>
            <a:r>
              <a:rPr lang="en-US" dirty="0"/>
              <a:t>A test statistic is a number that expresses the </a:t>
            </a:r>
            <a:r>
              <a:rPr lang="en-US" b="1" dirty="0"/>
              <a:t>discrepancy</a:t>
            </a:r>
            <a:r>
              <a:rPr lang="en-US" dirty="0"/>
              <a:t> between the observed sample outcome and the outcome we would see if the Null Hypothesis (H</a:t>
            </a:r>
            <a:r>
              <a:rPr lang="en-US" baseline="-25000" dirty="0"/>
              <a:t>0</a:t>
            </a:r>
            <a:r>
              <a:rPr lang="en-US" dirty="0"/>
              <a:t>) </a:t>
            </a:r>
            <a:r>
              <a:rPr lang="en-US" b="1" dirty="0"/>
              <a:t>were</a:t>
            </a:r>
            <a:r>
              <a:rPr lang="en-US" dirty="0"/>
              <a:t> true about the population.</a:t>
            </a:r>
          </a:p>
          <a:p>
            <a:r>
              <a:rPr lang="en-US" dirty="0"/>
              <a:t>If it is a big discrepancy, </a:t>
            </a:r>
            <a:r>
              <a:rPr lang="en-US" b="1" dirty="0"/>
              <a:t>the Null Hypothesis is very likely not true</a:t>
            </a:r>
            <a:r>
              <a:rPr lang="en-US" dirty="0"/>
              <a:t>, and we can reject it with only a small probability that we are wrong.</a:t>
            </a:r>
          </a:p>
          <a:p>
            <a:r>
              <a:rPr lang="en-US" dirty="0"/>
              <a:t>If the discrepancy is big, it is evidence against the Null Hypothesis.</a:t>
            </a:r>
          </a:p>
          <a:p>
            <a:r>
              <a:rPr lang="en-US" dirty="0"/>
              <a:t>In this case, we say that the result was “statistically significant.”</a:t>
            </a:r>
          </a:p>
        </p:txBody>
      </p:sp>
    </p:spTree>
    <p:extLst>
      <p:ext uri="{BB962C8B-B14F-4D97-AF65-F5344CB8AC3E}">
        <p14:creationId xmlns:p14="http://schemas.microsoft.com/office/powerpoint/2010/main" val="340765933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latin typeface="+mn-lt"/>
              </a:rPr>
              <a:t>Why 0.05? What is the p-value?</a:t>
            </a:r>
          </a:p>
        </p:txBody>
      </p:sp>
      <p:sp>
        <p:nvSpPr>
          <p:cNvPr id="3" name="Content Placeholder 2"/>
          <p:cNvSpPr>
            <a:spLocks noGrp="1"/>
          </p:cNvSpPr>
          <p:nvPr>
            <p:ph idx="1"/>
          </p:nvPr>
        </p:nvSpPr>
        <p:spPr/>
        <p:txBody>
          <a:bodyPr>
            <a:normAutofit/>
          </a:bodyPr>
          <a:lstStyle/>
          <a:p>
            <a:r>
              <a:rPr lang="en-US" dirty="0"/>
              <a:t>0.05 is the </a:t>
            </a:r>
            <a:r>
              <a:rPr lang="en-US" b="1" dirty="0"/>
              <a:t>conventional</a:t>
            </a:r>
            <a:r>
              <a:rPr lang="en-US" dirty="0"/>
              <a:t> choice for stating that the results are significant. We could use 0.1 but most people don’t.</a:t>
            </a:r>
          </a:p>
          <a:p>
            <a:r>
              <a:rPr lang="en-US" dirty="0"/>
              <a:t>This number is referred to as the alpha level, </a:t>
            </a:r>
            <a:r>
              <a:rPr lang="el-GR" dirty="0"/>
              <a:t>α</a:t>
            </a:r>
            <a:r>
              <a:rPr lang="en-US" dirty="0"/>
              <a:t>. It is the risk of rejecting a null hypothesis that is in fact true—the </a:t>
            </a:r>
            <a:r>
              <a:rPr lang="en-US" b="1" dirty="0"/>
              <a:t>probability</a:t>
            </a:r>
            <a:r>
              <a:rPr lang="en-US" dirty="0"/>
              <a:t> of rejecting a true null hypothesis.</a:t>
            </a:r>
          </a:p>
          <a:p>
            <a:r>
              <a:rPr lang="en-US" dirty="0"/>
              <a:t>There is also another risk—the beta level, </a:t>
            </a:r>
            <a:r>
              <a:rPr lang="el-GR" dirty="0"/>
              <a:t>β</a:t>
            </a:r>
            <a:r>
              <a:rPr lang="en-US" dirty="0"/>
              <a:t>, the risk of </a:t>
            </a:r>
            <a:r>
              <a:rPr lang="en-US" b="1" dirty="0"/>
              <a:t>failing</a:t>
            </a:r>
            <a:r>
              <a:rPr lang="en-US" dirty="0"/>
              <a:t> to reject a null hypothesis that is in fact false. For example, we might compute a chi-square that is too large to meet the alpha level standard, and we decide that the vaccine is not effective, when it </a:t>
            </a:r>
            <a:r>
              <a:rPr lang="en-US"/>
              <a:t>really is, </a:t>
            </a:r>
            <a:r>
              <a:rPr lang="en-US" dirty="0"/>
              <a:t>and we </a:t>
            </a:r>
            <a:r>
              <a:rPr lang="en-US"/>
              <a:t>had just drawn </a:t>
            </a:r>
            <a:r>
              <a:rPr lang="en-US" dirty="0"/>
              <a:t>a “bad” sample.</a:t>
            </a:r>
          </a:p>
        </p:txBody>
      </p:sp>
    </p:spTree>
    <p:extLst>
      <p:ext uri="{BB962C8B-B14F-4D97-AF65-F5344CB8AC3E}">
        <p14:creationId xmlns:p14="http://schemas.microsoft.com/office/powerpoint/2010/main" val="165125014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latin typeface="+mn-lt"/>
              </a:rPr>
              <a:t>The calculation of test statistics</a:t>
            </a:r>
          </a:p>
        </p:txBody>
      </p:sp>
      <p:sp>
        <p:nvSpPr>
          <p:cNvPr id="3" name="Content Placeholder 2"/>
          <p:cNvSpPr>
            <a:spLocks noGrp="1"/>
          </p:cNvSpPr>
          <p:nvPr>
            <p:ph idx="1"/>
          </p:nvPr>
        </p:nvSpPr>
        <p:spPr/>
        <p:txBody>
          <a:bodyPr/>
          <a:lstStyle/>
          <a:p>
            <a:r>
              <a:rPr lang="en-US" dirty="0"/>
              <a:t>Depending on the level of measurement of the variables (and some other info), we have to calculate different test statistics, but all of them ultimately are compared to probabilities for outcomes based on the normal distribution.</a:t>
            </a:r>
          </a:p>
          <a:p>
            <a:r>
              <a:rPr lang="en-US" dirty="0"/>
              <a:t>Generally, a test statistic with a large (absolute) value expresses a big discrepancy from the Null Hypothesis. It is unlikely (low p-value) to come up in the sampling distribution associated with the Null Hypothesis, and that allows us to reject the Null Hypothesis. The null hypothesis is </a:t>
            </a:r>
            <a:r>
              <a:rPr lang="en-US" b="1" dirty="0"/>
              <a:t>probably not true </a:t>
            </a:r>
            <a:r>
              <a:rPr lang="en-US" dirty="0"/>
              <a:t>about the population—but we can’t be sure.</a:t>
            </a:r>
          </a:p>
        </p:txBody>
      </p:sp>
    </p:spTree>
    <p:extLst>
      <p:ext uri="{BB962C8B-B14F-4D97-AF65-F5344CB8AC3E}">
        <p14:creationId xmlns:p14="http://schemas.microsoft.com/office/powerpoint/2010/main" val="224317962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latin typeface="+mn-lt"/>
              </a:rPr>
              <a:t>Why the normal distribution?</a:t>
            </a:r>
          </a:p>
        </p:txBody>
      </p:sp>
      <mc:AlternateContent xmlns:mc="http://schemas.openxmlformats.org/markup-compatibility/2006">
        <mc:Choice xmlns:a14="http://schemas.microsoft.com/office/drawing/2010/main" Requires="a14">
          <p:sp>
            <p:nvSpPr>
              <p:cNvPr id="3" name="Content Placeholder 2"/>
              <p:cNvSpPr>
                <a:spLocks noGrp="1"/>
              </p:cNvSpPr>
              <p:nvPr>
                <p:ph idx="1"/>
              </p:nvPr>
            </p:nvSpPr>
            <p:spPr/>
            <p:txBody>
              <a:bodyPr/>
              <a:lstStyle/>
              <a:p>
                <a:r>
                  <a:rPr lang="en-US" dirty="0"/>
                  <a:t>Remember that the </a:t>
                </a:r>
                <a:r>
                  <a:rPr lang="en-US" b="1" dirty="0"/>
                  <a:t>sampling distribution of the mean </a:t>
                </a:r>
                <a:r>
                  <a:rPr lang="en-US" dirty="0"/>
                  <a:t>is:</a:t>
                </a:r>
              </a:p>
              <a:p>
                <a:pPr lvl="1"/>
                <a:r>
                  <a:rPr lang="en-US" dirty="0"/>
                  <a:t>A normal distribution (symmetrical; mean = mode = median).</a:t>
                </a:r>
              </a:p>
              <a:p>
                <a:pPr lvl="1"/>
                <a:r>
                  <a:rPr lang="en-US" dirty="0"/>
                  <a:t>Its mean (the mean of all the sample means) is equal to the population mean.</a:t>
                </a:r>
              </a:p>
              <a:p>
                <a:pPr lvl="1"/>
                <a:r>
                  <a:rPr lang="en-US" dirty="0"/>
                  <a:t>Its standard deviation is NOT σ, but </a:t>
                </a:r>
                <a:r>
                  <a:rPr lang="el-GR" dirty="0"/>
                  <a:t>σ</a:t>
                </a:r>
                <a:r>
                  <a:rPr lang="en-US" dirty="0"/>
                  <a:t>/</a:t>
                </a:r>
                <a14:m>
                  <m:oMath xmlns:m="http://schemas.openxmlformats.org/officeDocument/2006/math">
                    <m:rad>
                      <m:radPr>
                        <m:degHide m:val="on"/>
                        <m:ctrlPr>
                          <a:rPr lang="en-US" i="1" smtClean="0">
                            <a:latin typeface="Cambria Math" panose="02040503050406030204" pitchFamily="18" charset="0"/>
                          </a:rPr>
                        </m:ctrlPr>
                      </m:radPr>
                      <m:deg/>
                      <m:e>
                        <m:r>
                          <a:rPr lang="en-US" b="0" i="1" smtClean="0">
                            <a:latin typeface="Cambria Math" panose="02040503050406030204" pitchFamily="18" charset="0"/>
                          </a:rPr>
                          <m:t>𝑁</m:t>
                        </m:r>
                        <m:r>
                          <a:rPr lang="en-US" b="0" i="1" smtClean="0">
                            <a:latin typeface="Cambria Math" panose="02040503050406030204" pitchFamily="18" charset="0"/>
                          </a:rPr>
                          <m:t> </m:t>
                        </m:r>
                      </m:e>
                    </m:rad>
                  </m:oMath>
                </a14:m>
                <a:endParaRPr lang="en-US" dirty="0"/>
              </a:p>
              <a:p>
                <a:pPr lvl="1"/>
                <a:r>
                  <a:rPr lang="en-US" dirty="0"/>
                  <a:t>Discrepancy from its mean is measured in Z-scores.</a:t>
                </a:r>
              </a:p>
            </p:txBody>
          </p:sp>
        </mc:Choice>
        <mc:Fallback>
          <p:sp>
            <p:nvSpPr>
              <p:cNvPr id="3" name="Content Placeholder 2"/>
              <p:cNvSpPr>
                <a:spLocks noGrp="1" noRot="1" noChangeAspect="1" noMove="1" noResize="1" noEditPoints="1" noAdjustHandles="1" noChangeArrowheads="1" noChangeShapeType="1" noTextEdit="1"/>
              </p:cNvSpPr>
              <p:nvPr>
                <p:ph idx="1"/>
              </p:nvPr>
            </p:nvSpPr>
            <p:spPr>
              <a:blipFill>
                <a:blip r:embed="rId2"/>
                <a:stretch>
                  <a:fillRect l="-1043" t="-2241" r="-406"/>
                </a:stretch>
              </a:blipFill>
            </p:spPr>
            <p:txBody>
              <a:bodyPr/>
              <a:lstStyle/>
              <a:p>
                <a:r>
                  <a:rPr lang="en-US">
                    <a:noFill/>
                  </a:rPr>
                  <a:t> </a:t>
                </a:r>
              </a:p>
            </p:txBody>
          </p:sp>
        </mc:Fallback>
      </mc:AlternateContent>
    </p:spTree>
    <p:extLst>
      <p:ext uri="{BB962C8B-B14F-4D97-AF65-F5344CB8AC3E}">
        <p14:creationId xmlns:p14="http://schemas.microsoft.com/office/powerpoint/2010/main" val="21622459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dirty="0">
                <a:latin typeface="+mn-lt"/>
              </a:rPr>
              <a:t>Who invented/discovered the normal curve? </a:t>
            </a:r>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5273040" y="2948184"/>
            <a:ext cx="1645920" cy="2106220"/>
          </a:xfrm>
        </p:spPr>
      </p:pic>
      <p:sp>
        <p:nvSpPr>
          <p:cNvPr id="3" name="Content Placeholder 2">
            <a:extLst>
              <a:ext uri="{FF2B5EF4-FFF2-40B4-BE49-F238E27FC236}">
                <a16:creationId xmlns:a16="http://schemas.microsoft.com/office/drawing/2014/main" id="{8C3A4C0A-500B-98A7-2CE7-09493D2ED643}"/>
              </a:ext>
            </a:extLst>
          </p:cNvPr>
          <p:cNvSpPr txBox="1">
            <a:spLocks/>
          </p:cNvSpPr>
          <p:nvPr/>
        </p:nvSpPr>
        <p:spPr>
          <a:xfrm>
            <a:off x="838200" y="1825625"/>
            <a:ext cx="10515600" cy="435133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dirty="0">
                <a:latin typeface="+mn-lt"/>
              </a:rPr>
              <a:t>Carl Friedrich Gauss (1877-1855)—an amazing mathematician! </a:t>
            </a:r>
          </a:p>
        </p:txBody>
      </p:sp>
    </p:spTree>
    <p:extLst>
      <p:ext uri="{BB962C8B-B14F-4D97-AF65-F5344CB8AC3E}">
        <p14:creationId xmlns:p14="http://schemas.microsoft.com/office/powerpoint/2010/main" val="108042199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latin typeface="+mn-lt"/>
              </a:rPr>
              <a:t>T-tests</a:t>
            </a:r>
          </a:p>
        </p:txBody>
      </p:sp>
      <p:sp>
        <p:nvSpPr>
          <p:cNvPr id="3" name="Content Placeholder 2"/>
          <p:cNvSpPr>
            <a:spLocks noGrp="1"/>
          </p:cNvSpPr>
          <p:nvPr>
            <p:ph idx="1"/>
          </p:nvPr>
        </p:nvSpPr>
        <p:spPr>
          <a:xfrm>
            <a:off x="785648" y="1741542"/>
            <a:ext cx="10515600" cy="4351338"/>
          </a:xfrm>
        </p:spPr>
        <p:txBody>
          <a:bodyPr>
            <a:normAutofit fontScale="92500" lnSpcReduction="10000"/>
          </a:bodyPr>
          <a:lstStyle/>
          <a:p>
            <a:r>
              <a:rPr lang="en-US" dirty="0"/>
              <a:t>T-tests are used as test statistics when a mean is involved.</a:t>
            </a:r>
          </a:p>
          <a:p>
            <a:r>
              <a:rPr lang="en-US" dirty="0"/>
              <a:t>It could be a one-sample mean: is the mean for the sample very different from a baseline mean that expresses the Null Hypothesis?</a:t>
            </a:r>
          </a:p>
          <a:p>
            <a:r>
              <a:rPr lang="en-US" i="1" dirty="0"/>
              <a:t>Example: Are the reading test scores better with the new experimental reading program than they were with the existing program</a:t>
            </a:r>
            <a:r>
              <a:rPr lang="en-US" dirty="0"/>
              <a:t>?</a:t>
            </a:r>
          </a:p>
          <a:p>
            <a:r>
              <a:rPr lang="en-US" dirty="0"/>
              <a:t>T-tests are also used to compare the means for two samples—are they different or not different? How different do the two sample means have to be in order for us to think the groups in the population have different means?</a:t>
            </a:r>
          </a:p>
          <a:p>
            <a:r>
              <a:rPr lang="en-US" i="1" dirty="0"/>
              <a:t>Example: Did kids in the charter school have better math scores than kids in the regular school?</a:t>
            </a:r>
          </a:p>
        </p:txBody>
      </p:sp>
    </p:spTree>
    <p:extLst>
      <p:ext uri="{BB962C8B-B14F-4D97-AF65-F5344CB8AC3E}">
        <p14:creationId xmlns:p14="http://schemas.microsoft.com/office/powerpoint/2010/main" val="66305695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latin typeface="+mn-lt"/>
              </a:rPr>
              <a:t>One-sample t-test</a:t>
            </a:r>
          </a:p>
        </p:txBody>
      </p:sp>
      <mc:AlternateContent xmlns:mc="http://schemas.openxmlformats.org/markup-compatibility/2006">
        <mc:Choice xmlns:a14="http://schemas.microsoft.com/office/drawing/2010/main" Requires="a14">
          <p:sp>
            <p:nvSpPr>
              <p:cNvPr id="3" name="Content Placeholder 2"/>
              <p:cNvSpPr>
                <a:spLocks noGrp="1"/>
              </p:cNvSpPr>
              <p:nvPr>
                <p:ph idx="1"/>
              </p:nvPr>
            </p:nvSpPr>
            <p:spPr/>
            <p:txBody>
              <a:bodyPr>
                <a:normAutofit fontScale="92500" lnSpcReduction="10000"/>
              </a:bodyPr>
              <a:lstStyle/>
              <a:p>
                <a:r>
                  <a:rPr lang="en-US" dirty="0"/>
                  <a:t>See how different the sample mean is from the mean associated with the null hypothesis (Subtraction).</a:t>
                </a:r>
              </a:p>
              <a:p>
                <a:r>
                  <a:rPr lang="en-US" dirty="0"/>
                  <a:t>Compare this difference to the standard deviation of the sampling distribution to see how discrepant the sample result (sample mean) is from the null-hypothesis mean. So: division by </a:t>
                </a:r>
                <a:r>
                  <a:rPr lang="el-GR" dirty="0"/>
                  <a:t>σ</a:t>
                </a:r>
                <a:r>
                  <a:rPr lang="en-US" dirty="0"/>
                  <a:t>/</a:t>
                </a:r>
                <a14:m>
                  <m:oMath xmlns:m="http://schemas.openxmlformats.org/officeDocument/2006/math">
                    <m:rad>
                      <m:radPr>
                        <m:degHide m:val="on"/>
                        <m:ctrlPr>
                          <a:rPr lang="en-US" i="1" smtClean="0">
                            <a:latin typeface="Cambria Math" panose="02040503050406030204" pitchFamily="18" charset="0"/>
                          </a:rPr>
                        </m:ctrlPr>
                      </m:radPr>
                      <m:deg/>
                      <m:e>
                        <m:r>
                          <a:rPr lang="en-US" b="0" i="1" smtClean="0">
                            <a:latin typeface="Cambria Math" panose="02040503050406030204" pitchFamily="18" charset="0"/>
                          </a:rPr>
                          <m:t>𝑁</m:t>
                        </m:r>
                      </m:e>
                    </m:rad>
                  </m:oMath>
                </a14:m>
                <a:endParaRPr lang="en-US" dirty="0"/>
              </a:p>
              <a:p>
                <a:r>
                  <a:rPr lang="en-US" dirty="0"/>
                  <a:t>This produces a Z-score, telling us how “far out” this mean is in the sampling distribution of the mean.</a:t>
                </a:r>
              </a:p>
              <a:p>
                <a:r>
                  <a:rPr lang="en-US" dirty="0"/>
                  <a:t>BUT if we don’t know </a:t>
                </a:r>
                <a:r>
                  <a:rPr lang="el-GR" dirty="0"/>
                  <a:t>σ</a:t>
                </a:r>
                <a:r>
                  <a:rPr lang="en-US" dirty="0"/>
                  <a:t> then we have to use s, the sample standard deviation, in order to estimate the standard deviation of the population, and then we will have computed</a:t>
                </a:r>
                <a:r>
                  <a:rPr lang="en-US" b="1" dirty="0"/>
                  <a:t> t </a:t>
                </a:r>
                <a:r>
                  <a:rPr lang="en-US" dirty="0"/>
                  <a:t>rather than Z (see next slide).</a:t>
                </a:r>
              </a:p>
              <a:p>
                <a:r>
                  <a:rPr lang="en-US" dirty="0"/>
                  <a:t>Compare this result to the t-distribution to see how likely it is (p-value).</a:t>
                </a:r>
              </a:p>
            </p:txBody>
          </p:sp>
        </mc:Choice>
        <mc:Fallback>
          <p:sp>
            <p:nvSpPr>
              <p:cNvPr id="3" name="Content Placeholder 2"/>
              <p:cNvSpPr>
                <a:spLocks noGrp="1" noRot="1" noChangeAspect="1" noMove="1" noResize="1" noEditPoints="1" noAdjustHandles="1" noChangeArrowheads="1" noChangeShapeType="1" noTextEdit="1"/>
              </p:cNvSpPr>
              <p:nvPr>
                <p:ph idx="1"/>
              </p:nvPr>
            </p:nvSpPr>
            <p:spPr>
              <a:blipFill>
                <a:blip r:embed="rId2"/>
                <a:stretch>
                  <a:fillRect l="-928" t="-2801" r="-1275"/>
                </a:stretch>
              </a:blipFill>
            </p:spPr>
            <p:txBody>
              <a:bodyPr/>
              <a:lstStyle/>
              <a:p>
                <a:r>
                  <a:rPr lang="en-US">
                    <a:noFill/>
                  </a:rPr>
                  <a:t> </a:t>
                </a:r>
              </a:p>
            </p:txBody>
          </p:sp>
        </mc:Fallback>
      </mc:AlternateContent>
    </p:spTree>
    <p:extLst>
      <p:ext uri="{BB962C8B-B14F-4D97-AF65-F5344CB8AC3E}">
        <p14:creationId xmlns:p14="http://schemas.microsoft.com/office/powerpoint/2010/main" val="157476233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dirty="0">
                <a:latin typeface="+mn-lt"/>
              </a:rPr>
              <a:t>One-sample t-test formula</a:t>
            </a:r>
          </a:p>
        </p:txBody>
      </p:sp>
      <p:pic>
        <p:nvPicPr>
          <p:cNvPr id="5" name="Content Placeholder 4"/>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5211745" y="3388344"/>
            <a:ext cx="1768510" cy="1225899"/>
          </a:xfrm>
        </p:spPr>
      </p:pic>
      <p:sp>
        <p:nvSpPr>
          <p:cNvPr id="3" name="Content Placeholder 2">
            <a:extLst>
              <a:ext uri="{FF2B5EF4-FFF2-40B4-BE49-F238E27FC236}">
                <a16:creationId xmlns:a16="http://schemas.microsoft.com/office/drawing/2014/main" id="{B5A4DEC0-E985-9325-A845-E4B4D88403E5}"/>
              </a:ext>
            </a:extLst>
          </p:cNvPr>
          <p:cNvSpPr txBox="1">
            <a:spLocks/>
          </p:cNvSpPr>
          <p:nvPr/>
        </p:nvSpPr>
        <p:spPr>
          <a:xfrm>
            <a:off x="838200" y="1825625"/>
            <a:ext cx="10515600" cy="435133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dirty="0"/>
              <a:t>U</a:t>
            </a:r>
            <a:r>
              <a:rPr lang="en-US" dirty="0">
                <a:latin typeface="+mn-lt"/>
              </a:rPr>
              <a:t>sing the sample standard deviation (s), and the mean hypothesized in the null hypothesis (mu) :</a:t>
            </a:r>
          </a:p>
        </p:txBody>
      </p:sp>
    </p:spTree>
    <p:extLst>
      <p:ext uri="{BB962C8B-B14F-4D97-AF65-F5344CB8AC3E}">
        <p14:creationId xmlns:p14="http://schemas.microsoft.com/office/powerpoint/2010/main" val="148999112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latin typeface="+mn-lt"/>
              </a:rPr>
              <a:t>Is the computed t discrepant “enough”?</a:t>
            </a:r>
          </a:p>
        </p:txBody>
      </p:sp>
      <p:sp>
        <p:nvSpPr>
          <p:cNvPr id="3" name="Content Placeholder 2"/>
          <p:cNvSpPr>
            <a:spLocks noGrp="1"/>
          </p:cNvSpPr>
          <p:nvPr>
            <p:ph idx="1"/>
          </p:nvPr>
        </p:nvSpPr>
        <p:spPr/>
        <p:txBody>
          <a:bodyPr/>
          <a:lstStyle/>
          <a:p>
            <a:r>
              <a:rPr lang="en-US" dirty="0"/>
              <a:t>We compare our computed t to the histogram of the t-distribution (basically a normal curve but a bit flatter and “fatter” in the tails—more variability because we had to estimate its standard deviation from the sample data).</a:t>
            </a:r>
          </a:p>
          <a:p>
            <a:r>
              <a:rPr lang="en-US" dirty="0"/>
              <a:t>We have to look at its degrees of freedom based on the size of the sample: (n – 1)</a:t>
            </a:r>
          </a:p>
          <a:p>
            <a:r>
              <a:rPr lang="en-US" dirty="0"/>
              <a:t>Does our computed t exceed the critical value for the 0.05 level (or whatever p-value—aka alpha level—we want to use for our cut-off point for statistical significance)?</a:t>
            </a:r>
          </a:p>
        </p:txBody>
      </p:sp>
    </p:spTree>
    <p:extLst>
      <p:ext uri="{BB962C8B-B14F-4D97-AF65-F5344CB8AC3E}">
        <p14:creationId xmlns:p14="http://schemas.microsoft.com/office/powerpoint/2010/main" val="81057982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457</TotalTime>
  <Words>1889</Words>
  <Application>Microsoft Office PowerPoint</Application>
  <PresentationFormat>Widescreen</PresentationFormat>
  <Paragraphs>88</Paragraphs>
  <Slides>20</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20</vt:i4>
      </vt:variant>
    </vt:vector>
  </HeadingPairs>
  <TitlesOfParts>
    <vt:vector size="25" baseType="lpstr">
      <vt:lpstr>Arial</vt:lpstr>
      <vt:lpstr>Calibri</vt:lpstr>
      <vt:lpstr>Calibri Light</vt:lpstr>
      <vt:lpstr>Cambria Math</vt:lpstr>
      <vt:lpstr>Office Theme</vt:lpstr>
      <vt:lpstr>Computing Test Statistics</vt:lpstr>
      <vt:lpstr>What is a test statistic?</vt:lpstr>
      <vt:lpstr>The calculation of test statistics</vt:lpstr>
      <vt:lpstr>Why the normal distribution?</vt:lpstr>
      <vt:lpstr>Who invented/discovered the normal curve? </vt:lpstr>
      <vt:lpstr>T-tests</vt:lpstr>
      <vt:lpstr>One-sample t-test</vt:lpstr>
      <vt:lpstr>One-sample t-test formula</vt:lpstr>
      <vt:lpstr>Is the computed t discrepant “enough”?</vt:lpstr>
      <vt:lpstr>Story Problems</vt:lpstr>
      <vt:lpstr>Independent-samples t-test</vt:lpstr>
      <vt:lpstr>T-tests: proportions for binaries, as well as means</vt:lpstr>
      <vt:lpstr>Story Problem 1: Means</vt:lpstr>
      <vt:lpstr>Story Problem 2: Proportions</vt:lpstr>
      <vt:lpstr>Who invented t-tests?</vt:lpstr>
      <vt:lpstr>Chi-square: a test statistic for cross-tabs (categoric level of measurement)</vt:lpstr>
      <vt:lpstr>Chi-square (continued)</vt:lpstr>
      <vt:lpstr>Story Problem 3: cross-tabs and chi-square</vt:lpstr>
      <vt:lpstr>Looking up the test statistic in a table of the distribution (Z, t, chi-square, F, etc.)</vt:lpstr>
      <vt:lpstr>Why 0.05? What is the p-value?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Computing test statistics</dc:title>
  <dc:creator>Garner, Roberta</dc:creator>
  <cp:lastModifiedBy>Carli Hansen</cp:lastModifiedBy>
  <cp:revision>33</cp:revision>
  <dcterms:created xsi:type="dcterms:W3CDTF">2017-04-19T00:15:11Z</dcterms:created>
  <dcterms:modified xsi:type="dcterms:W3CDTF">2022-12-06T22:57:53Z</dcterms:modified>
</cp:coreProperties>
</file>